
<file path=[Content_Types].xml><?xml version="1.0" encoding="utf-8"?>
<Types xmlns="http://schemas.openxmlformats.org/package/2006/content-types">
  <Override PartName="/ppt/slides/slide30.xml" ContentType="application/vnd.openxmlformats-officedocument.presentationml.slide+xml"/>
  <Override PartName="/ppt/slides/slide88.xml" ContentType="application/vnd.openxmlformats-officedocument.presentationml.slide+xml"/>
  <Override PartName="/ppt/slides/slide24.xml" ContentType="application/vnd.openxmlformats-officedocument.presentationml.slide+xml"/>
  <Override PartName="/ppt/slides/slide72.xml" ContentType="application/vnd.openxmlformats-officedocument.presentationml.slide+xml"/>
  <Override PartName="/ppt/tags/tag42.xml" ContentType="application/vnd.openxmlformats-officedocument.presentationml.tags+xml"/>
  <Override PartName="/ppt/notesSlides/notesSlide47.xml" ContentType="application/vnd.openxmlformats-officedocument.presentationml.notesSlide+xml"/>
  <Override PartName="/ppt/slides/slide66.xml" ContentType="application/vnd.openxmlformats-officedocument.presentationml.slide+xml"/>
  <Override PartName="/ppt/slides/slide50.xml" ContentType="application/vnd.openxmlformats-officedocument.presentationml.slide+xml"/>
  <Override PartName="/ppt/slideLayouts/slideLayout13.xml" ContentType="application/vnd.openxmlformats-officedocument.presentationml.slideLayout+xml"/>
  <Override PartName="/ppt/tags/tag20.xml" ContentType="application/vnd.openxmlformats-officedocument.presentationml.tags+xml"/>
  <Override PartName="/ppt/notesSlides/notesSlide25.xml" ContentType="application/vnd.openxmlformats-officedocument.presentationml.notesSlide+xml"/>
  <Override PartName="/ppt/slides/slide44.xml" ContentType="application/vnd.openxmlformats-officedocument.presentationml.slide+xml"/>
  <Override PartName="/ppt/tags/tag62.xml" ContentType="application/vnd.openxmlformats-officedocument.presentationml.tags+xml"/>
  <Override PartName="/ppt/slides/slide86.xml" ContentType="application/vnd.openxmlformats-officedocument.presentationml.slide+xml"/>
  <Override PartName="/ppt/slides/slide22.xml" ContentType="application/vnd.openxmlformats-officedocument.presentationml.slide+xml"/>
  <Override PartName="/ppt/tags/tag40.xml" ContentType="application/vnd.openxmlformats-officedocument.presentationml.tags+xml"/>
  <Override PartName="/ppt/notesSlides/notesSlide45.xml" ContentType="application/vnd.openxmlformats-officedocument.presentationml.notesSlide+xml"/>
  <Override PartName="/ppt/slides/slide64.xml" ContentType="application/vnd.openxmlformats-officedocument.presentationml.slide+xml"/>
  <Override PartName="/ppt/diagrams/colors1.xml" ContentType="application/vnd.openxmlformats-officedocument.drawingml.diagramColors+xml"/>
  <Default Extension="xml" ContentType="application/xml"/>
  <Override PartName="/ppt/slideLayouts/slideLayout11.xml" ContentType="application/vnd.openxmlformats-officedocument.presentationml.slideLayout+xml"/>
  <Override PartName="/ppt/notesSlides/notesSlide23.xml" ContentType="application/vnd.openxmlformats-officedocument.presentationml.notesSlide+xml"/>
  <Override PartName="/ppt/slides/slide42.xml" ContentType="application/vnd.openxmlformats-officedocument.presentationml.slide+xml"/>
  <Override PartName="/ppt/tags/tag60.xml" ContentType="application/vnd.openxmlformats-officedocument.presentationml.tags+xml"/>
  <Override PartName="/ppt/slides/slide84.xml" ContentType="application/vnd.openxmlformats-officedocument.presentationml.slide+xml"/>
  <Override PartName="/ppt/slides/slide20.xml" ContentType="application/vnd.openxmlformats-officedocument.presentationml.slide+xml"/>
  <Override PartName="/ppt/diagrams/quickStyle1.xml" ContentType="application/vnd.openxmlformats-officedocument.drawingml.diagramStyle+xml"/>
  <Override PartName="/ppt/notesSlides/notesSlide43.xml" ContentType="application/vnd.openxmlformats-officedocument.presentationml.notesSlide+xml"/>
  <Override PartName="/ppt/slides/slide62.xml" ContentType="application/vnd.openxmlformats-officedocument.presentationml.slide+xml"/>
  <Override PartName="/ppt/tags/tag19.xml" ContentType="application/vnd.openxmlformats-officedocument.presentationml.tags+xml"/>
  <Override PartName="/ppt/tags/tag80.xml" ContentType="application/vnd.openxmlformats-officedocument.presentationml.tags+xml"/>
  <Override PartName="/ppt/notesSlides/notesSlide21.xml" ContentType="application/vnd.openxmlformats-officedocument.presentationml.notesSlide+xml"/>
  <Override PartName="/ppt/slides/slide40.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Default Extension="jpeg" ContentType="image/jpeg"/>
  <Override PartName="/ppt/slides/slide82.xml" ContentType="application/vnd.openxmlformats-officedocument.presentationml.slide+xml"/>
  <Override PartName="/ppt/tags/tag39.xml" ContentType="application/vnd.openxmlformats-officedocument.presentationml.tags+xml"/>
  <Override PartName="/ppt/notesSlides/notesSlide57.xml" ContentType="application/vnd.openxmlformats-officedocument.presentationml.notesSlide+xml"/>
  <Override PartName="/docProps/app.xml" ContentType="application/vnd.openxmlformats-officedocument.extended-properties+xml"/>
  <Override PartName="/ppt/notesSlides/notesSlide41.xml" ContentType="application/vnd.openxmlformats-officedocument.presentationml.notesSlide+xml"/>
  <Override PartName="/ppt/slides/slide60.xml" ContentType="application/vnd.openxmlformats-officedocument.presentationml.slide+xml"/>
  <Override PartName="/ppt/tags/tag17.xml" ContentType="application/vnd.openxmlformats-officedocument.presentationml.tags+xml"/>
  <Override PartName="/ppt/slideLayouts/slideLayout8.xml" ContentType="application/vnd.openxmlformats-officedocument.presentationml.slideLayout+xml"/>
  <Override PartName="/ppt/notesSlides/notesSlide35.xml" ContentType="application/vnd.openxmlformats-officedocument.presentationml.notesSlide+xml"/>
  <Override PartName="/ppt/tags/tag59.xml" ContentType="application/vnd.openxmlformats-officedocument.presentationml.tags+xml"/>
  <Override PartName="/ppt/tags/tag72.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slides/slide7.xml" ContentType="application/vnd.openxmlformats-officedocument.presentationml.slide+xml"/>
  <Override PartName="/ppt/slides/slide19.xml" ContentType="application/vnd.openxmlformats-officedocument.presentationml.slide+xml"/>
  <Override PartName="/ppt/diagrams/data2.xml" ContentType="application/vnd.openxmlformats-officedocument.drawingml.diagramData+xml"/>
  <Override PartName="/ppt/slides/slide80.xml" ContentType="application/vnd.openxmlformats-officedocument.presentationml.slide+xml"/>
  <Override PartName="/ppt/tags/tag37.xml" ContentType="application/vnd.openxmlformats-officedocument.presentationml.tags+xml"/>
  <Override PartName="/ppt/notesSlides/notesSlide55.xml" ContentType="application/vnd.openxmlformats-officedocument.presentationml.notesSlide+xml"/>
  <Override PartName="/ppt/tags/tag79.xml" ContentType="application/vnd.openxmlformats-officedocument.presentationml.tags+xml"/>
  <Override PartName="/ppt/tags/tag15.xml" ContentType="application/vnd.openxmlformats-officedocument.presentationml.tags+xml"/>
  <Override PartName="/ppt/slideMasters/slideMaster1.xml" ContentType="application/vnd.openxmlformats-officedocument.presentationml.slideMaster+xml"/>
  <Override PartName="/ppt/slideLayouts/slideLayout6.xml" ContentType="application/vnd.openxmlformats-officedocument.presentationml.slideLayout+xml"/>
  <Override PartName="/ppt/slides/slide39.xml" ContentType="application/vnd.openxmlformats-officedocument.presentationml.slide+xml"/>
  <Override PartName="/ppt/notesSlides/notesSlide33.xml" ContentType="application/vnd.openxmlformats-officedocument.presentationml.notesSlide+xml"/>
  <Override PartName="/ppt/handoutMasters/handoutMaster1.xml" ContentType="application/vnd.openxmlformats-officedocument.presentationml.handoutMaster+xml"/>
  <Override PartName="/ppt/tags/tag57.xml" ContentType="application/vnd.openxmlformats-officedocument.presentationml.tags+xml"/>
  <Override PartName="/ppt/tags/tag70.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slides/slide5.xml" ContentType="application/vnd.openxmlformats-officedocument.presentationml.slide+xml"/>
  <Override PartName="/ppt/slides/slide17.xml" ContentType="application/vnd.openxmlformats-officedocument.presentationml.slide+xml"/>
  <Override PartName="/ppt/tags/tag35.xml" ContentType="application/vnd.openxmlformats-officedocument.presentationml.tags+xml"/>
  <Override PartName="/ppt/slides/slide59.xml" ContentType="application/vnd.openxmlformats-officedocument.presentationml.slide+xml"/>
  <Override PartName="/ppt/notesSlides/notesSlide53.xml" ContentType="application/vnd.openxmlformats-officedocument.presentationml.notesSlide+xml"/>
  <Override PartName="/ppt/tags/tag29.xml" ContentType="application/vnd.openxmlformats-officedocument.presentationml.tags+xml"/>
  <Override PartName="/ppt/tags/tag77.xml" ContentType="application/vnd.openxmlformats-officedocument.presentationml.tags+xml"/>
  <Override PartName="/ppt/tags/tag13.xml" ContentType="application/vnd.openxmlformats-officedocument.presentationml.tags+xml"/>
  <Override PartName="/ppt/notesSlides/notesSlide18.xml" ContentType="application/vnd.openxmlformats-officedocument.presentationml.notesSlide+xml"/>
  <Override PartName="/ppt/slides/slide37.xml" ContentType="application/vnd.openxmlformats-officedocument.presentationml.slide+xml"/>
  <Override PartName="/ppt/notesSlides/notesSlide31.xml" ContentType="application/vnd.openxmlformats-officedocument.presentationml.notesSlide+xml"/>
  <Override PartName="/ppt/slideLayouts/slideLayout4.xml" ContentType="application/vnd.openxmlformats-officedocument.presentationml.slideLayout+xml"/>
  <Override PartName="/ppt/tags/tag55.xml" ContentType="application/vnd.openxmlformats-officedocument.presentationml.tags+xml"/>
  <Override PartName="/ppt/slides/slide79.xml" ContentType="application/vnd.openxmlformats-officedocument.presentationml.slide+xml"/>
  <Override PartName="/ppt/tags/tag5.xml" ContentType="application/vnd.openxmlformats-officedocument.presentationml.tags+xml"/>
  <Override PartName="/ppt/tags/tag49.xml" ContentType="application/vnd.openxmlformats-officedocument.presentationml.tags+xml"/>
  <Override PartName="/ppt/notesSlides/notesSlide1.xml" ContentType="application/vnd.openxmlformats-officedocument.presentationml.notesSlide+xml"/>
  <Override PartName="/ppt/slides/slide15.xml" ContentType="application/vnd.openxmlformats-officedocument.presentationml.slide+xml"/>
  <Override PartName="/ppt/slides/slide3.xml" ContentType="application/vnd.openxmlformats-officedocument.presentationml.slide+xml"/>
  <Override PartName="/ppt/tags/tag33.xml" ContentType="application/vnd.openxmlformats-officedocument.presentationml.tags+xml"/>
  <Override PartName="/ppt/notesSlides/notesSlide38.xml" ContentType="application/vnd.openxmlformats-officedocument.presentationml.notesSlide+xml"/>
  <Override PartName="/ppt/slides/slide57.xml" ContentType="application/vnd.openxmlformats-officedocument.presentationml.slide+xml"/>
  <Override PartName="/ppt/slides/slide70.xml" ContentType="application/vnd.openxmlformats-officedocument.presentationml.slide+xml"/>
  <Override PartName="/ppt/tags/tag27.xml" ContentType="application/vnd.openxmlformats-officedocument.presentationml.tags+xml"/>
  <Override PartName="/ppt/notesSlides/notesSlide51.xml" ContentType="application/vnd.openxmlformats-officedocument.presentationml.notesSlide+xml"/>
  <Override PartName="/ppt/tags/tag75.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tags/tag69.xml" ContentType="application/vnd.openxmlformats-officedocument.presentationml.tags+xml"/>
  <Override PartName="/ppt/notesSlides/notesSlide16.xml" ContentType="application/vnd.openxmlformats-officedocument.presentationml.notesSlide+xml"/>
  <Override PartName="/ppt/slideLayouts/slideLayout2.xml" ContentType="application/vnd.openxmlformats-officedocument.presentationml.slideLayout+xml"/>
  <Override PartName="/ppt/slides/slide35.xml" ContentType="application/vnd.openxmlformats-officedocument.presentationml.slide+xml"/>
  <Override PartName="/ppt/slides/slide29.xml" ContentType="application/vnd.openxmlformats-officedocument.presentationml.slide+xml"/>
  <Override PartName="/ppt/tags/tag53.xml" ContentType="application/vnd.openxmlformats-officedocument.presentationml.tags+xml"/>
  <Override PartName="/ppt/slides/slide77.xml" ContentType="application/vnd.openxmlformats-officedocument.presentationml.slide+xml"/>
  <Override PartName="/ppt/slides/slide90.xml" ContentType="application/vnd.openxmlformats-officedocument.presentationml.slide+xml"/>
  <Override PartName="/ppt/tags/tag47.xml" ContentType="application/vnd.openxmlformats-officedocument.presentationml.tags+xml"/>
  <Override PartName="/ppt/tags/tag3.xml" ContentType="application/vnd.openxmlformats-officedocument.presentationml.tags+xml"/>
  <Override PartName="/ppt/slides/slide13.xml" ContentType="application/vnd.openxmlformats-officedocument.presentationml.slide+xml"/>
  <Override PartName="/ppt/slides/slide1.xml" ContentType="application/vnd.openxmlformats-officedocument.presentationml.slide+xml"/>
  <Override PartName="/ppt/tags/tag31.xml" ContentType="application/vnd.openxmlformats-officedocument.presentationml.tags+xml"/>
  <Override PartName="/ppt/diagrams/drawing1.xml" ContentType="application/vnd.ms-office.drawingml.diagramDrawing+xml"/>
  <Override PartName="/ppt/notesSlides/notesSlide36.xml" ContentType="application/vnd.openxmlformats-officedocument.presentationml.notesSlide+xml"/>
  <Override PartName="/ppt/slides/slide55.xml" ContentType="application/vnd.openxmlformats-officedocument.presentationml.slide+xml"/>
  <Override PartName="/ppt/slideLayouts/slideLayout18.xml" ContentType="application/vnd.openxmlformats-officedocument.presentationml.slideLayout+xml"/>
  <Override PartName="/ppt/tags/tag25.xml" ContentType="application/vnd.openxmlformats-officedocument.presentationml.tags+xml"/>
  <Override PartName="/ppt/slides/slide49.xml" ContentType="application/vnd.openxmlformats-officedocument.presentationml.slide+xml"/>
  <Override PartName="/ppt/tags/tag73.xml" ContentType="application/vnd.openxmlformats-officedocument.presentationml.tags+xml"/>
  <Override PartName="/ppt/theme/theme3.xml" ContentType="application/vnd.openxmlformats-officedocument.theme+xml"/>
  <Override PartName="/ppt/tags/tag67.xml" ContentType="application/vnd.openxmlformats-officedocument.presentationml.tags+xml"/>
  <Override PartName="/ppt/notesSlides/notesSlide14.xml" ContentType="application/vnd.openxmlformats-officedocument.presentationml.notesSlide+xml"/>
  <Override PartName="/ppt/slides/slide33.xml" ContentType="application/vnd.openxmlformats-officedocument.presentationml.slide+xml"/>
  <Override PartName="/ppt/viewProps.xml" ContentType="application/vnd.openxmlformats-officedocument.presentationml.viewProps+xml"/>
  <Override PartName="/ppt/slides/slide27.xml" ContentType="application/vnd.openxmlformats-officedocument.presentationml.slide+xml"/>
  <Override PartName="/ppt/tags/tag51.xml" ContentType="application/vnd.openxmlformats-officedocument.presentationml.tags+xml"/>
  <Override PartName="/ppt/slides/slide75.xml" ContentType="application/vnd.openxmlformats-officedocument.presentationml.slide+xml"/>
  <Override PartName="/ppt/tags/tag1.xml" ContentType="application/vnd.openxmlformats-officedocument.presentationml.tags+xml"/>
  <Override PartName="/ppt/tags/tag45.xml" ContentType="application/vnd.openxmlformats-officedocument.presentationml.tags+xml"/>
  <Override PartName="/docProps/core.xml" ContentType="application/vnd.openxmlformats-package.core-properties+xml"/>
  <Override PartName="/ppt/slides/slide11.xml" ContentType="application/vnd.openxmlformats-officedocument.presentationml.slide+xml"/>
  <Override PartName="/ppt/slides/slide69.xml" ContentType="application/vnd.openxmlformats-officedocument.presentationml.slide+xml"/>
  <Override PartName="/ppt/slideLayouts/slideLayout22.xml" ContentType="application/vnd.openxmlformats-officedocument.presentationml.slideLayout+xml"/>
  <Override PartName="/ppt/slides/slide53.xml" ContentType="application/vnd.openxmlformats-officedocument.presentationml.slide+xml"/>
  <Override PartName="/ppt/slideLayouts/slideLayout16.xml" ContentType="application/vnd.openxmlformats-officedocument.presentationml.slideLayout+xml"/>
  <Override PartName="/ppt/tags/tag23.xml" ContentType="application/vnd.openxmlformats-officedocument.presentationml.tags+xml"/>
  <Override PartName="/ppt/notesSlides/notesSlide28.xml" ContentType="application/vnd.openxmlformats-officedocument.presentationml.notesSlide+xml"/>
  <Override PartName="/ppt/slides/slide47.xml" ContentType="application/vnd.openxmlformats-officedocument.presentationml.slide+xml"/>
  <Override PartName="/ppt/theme/theme1.xml" ContentType="application/vnd.openxmlformats-officedocument.theme+xml"/>
  <Override PartName="/ppt/tags/tag65.xml" ContentType="application/vnd.openxmlformats-officedocument.presentationml.tags+xml"/>
  <Override PartName="/ppt/notesSlides/notesSlide12.xml" ContentType="application/vnd.openxmlformats-officedocument.presentationml.notesSlide+xml"/>
  <Override PartName="/ppt/slides/slide31.xml" ContentType="application/vnd.openxmlformats-officedocument.presentationml.slide+xml"/>
  <Override PartName="/ppt/slides/slide89.xml" ContentType="application/vnd.openxmlformats-officedocument.presentationml.slide+xml"/>
  <Override PartName="/ppt/diagrams/layout1.xml" ContentType="application/vnd.openxmlformats-officedocument.drawingml.diagramLayout+xml"/>
  <Override PartName="/ppt/slides/slide25.xml" ContentType="application/vnd.openxmlformats-officedocument.presentationml.slide+xml"/>
  <Override PartName="/ppt/slides/slide73.xml" ContentType="application/vnd.openxmlformats-officedocument.presentationml.slide+xml"/>
  <Override PartName="/ppt/tags/tag43.xml" ContentType="application/vnd.openxmlformats-officedocument.presentationml.tags+xml"/>
  <Override PartName="/ppt/notesSlides/notesSlide48.xml" ContentType="application/vnd.openxmlformats-officedocument.presentationml.notesSlide+xml"/>
  <Override PartName="/ppt/slides/slide67.xml" ContentType="application/vnd.openxmlformats-officedocument.presentationml.slide+xml"/>
  <Override PartName="/ppt/slideLayouts/slideLayout20.xml" ContentType="application/vnd.openxmlformats-officedocument.presentationml.slideLayout+xml"/>
  <Override PartName="/ppt/slides/slide51.xml" ContentType="application/vnd.openxmlformats-officedocument.presentationml.slide+xml"/>
  <Override PartName="/ppt/slideLayouts/slideLayout14.xml" ContentType="application/vnd.openxmlformats-officedocument.presentationml.slideLayout+xml"/>
  <Override PartName="/ppt/tags/tag21.xml" ContentType="application/vnd.openxmlformats-officedocument.presentationml.tags+xml"/>
  <Override PartName="/ppt/notesSlides/notesSlide26.xml" ContentType="application/vnd.openxmlformats-officedocument.presentationml.notesSlide+xml"/>
  <Override PartName="/ppt/slides/slide45.xml" ContentType="application/vnd.openxmlformats-officedocument.presentationml.slide+xml"/>
  <Override PartName="/ppt/tags/tag63.xml" ContentType="application/vnd.openxmlformats-officedocument.presentationml.tags+xml"/>
  <Override PartName="/ppt/slides/slide87.xml" ContentType="application/vnd.openxmlformats-officedocument.presentationml.slide+xml"/>
  <Override PartName="/ppt/slides/slide23.xml" ContentType="application/vnd.openxmlformats-officedocument.presentationml.slide+xml"/>
  <Override PartName="/ppt/tags/tag41.xml" ContentType="application/vnd.openxmlformats-officedocument.presentationml.tags+xml"/>
  <Override PartName="/ppt/notesSlides/notesSlide46.xml" ContentType="application/vnd.openxmlformats-officedocument.presentationml.notesSlide+xml"/>
  <Override PartName="/ppt/slides/slide65.xml" ContentType="application/vnd.openxmlformats-officedocument.presentationml.slide+xml"/>
  <Override PartName="/ppt/diagrams/colors2.xml" ContentType="application/vnd.openxmlformats-officedocument.drawingml.diagramColors+xml"/>
  <Override PartName="/ppt/slideLayouts/slideLayout12.xml" ContentType="application/vnd.openxmlformats-officedocument.presentationml.slideLayout+xml"/>
  <Override PartName="/ppt/notesSlides/notesSlide24.xml" ContentType="application/vnd.openxmlformats-officedocument.presentationml.notesSlide+xml"/>
  <Override PartName="/ppt/slides/slide43.xml" ContentType="application/vnd.openxmlformats-officedocument.presentationml.slide+xml"/>
  <Override PartName="/ppt/tags/tag61.xml" ContentType="application/vnd.openxmlformats-officedocument.presentationml.tags+xml"/>
  <Override PartName="/docProps/custom.xml" ContentType="application/vnd.openxmlformats-officedocument.custom-properties+xml"/>
  <Override PartName="/ppt/slides/slide85.xml" ContentType="application/vnd.openxmlformats-officedocument.presentationml.slide+xml"/>
  <Override PartName="/ppt/slides/slide21.xml" ContentType="application/vnd.openxmlformats-officedocument.presentationml.slid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44.xml" ContentType="application/vnd.openxmlformats-officedocument.presentationml.notesSlide+xml"/>
  <Override PartName="/ppt/slides/slide63.xml" ContentType="application/vnd.openxmlformats-officedocument.presentationml.slide+xml"/>
  <Default Extension="gif" ContentType="image/gif"/>
  <Override PartName="/ppt/tags/tag81.xml" ContentType="application/vnd.openxmlformats-officedocument.presentationml.tags+xml"/>
  <Override PartName="/ppt/slideLayouts/slideLayout10.xml" ContentType="application/vnd.openxmlformats-officedocument.presentationml.slideLayout+xml"/>
  <Override PartName="/ppt/notesSlides/notesSlide22.xml" ContentType="application/vnd.openxmlformats-officedocument.presentationml.notesSlide+xml"/>
  <Override PartName="/ppt/slides/slide41.xml" ContentType="application/vnd.openxmlformats-officedocument.presentationml.slide+xml"/>
  <Override PartName="/ppt/presentation.xml" ContentType="application/vnd.openxmlformats-officedocument.presentationml.presentation.main+xml"/>
  <Override PartName="/ppt/slides/slide83.xml" ContentType="application/vnd.openxmlformats-officedocument.presentationml.slide+xml"/>
  <Override PartName="/ppt/notesSlides/notesSlide58.xml" ContentType="application/vnd.openxmlformats-officedocument.presentationml.notesSlide+xml"/>
  <Override PartName="/ppt/notesSlides/notesSlide42.xml" ContentType="application/vnd.openxmlformats-officedocument.presentationml.notesSlide+xml"/>
  <Override PartName="/ppt/slides/slide61.xml" ContentType="application/vnd.openxmlformats-officedocument.presentationml.slide+xml"/>
  <Override PartName="/ppt/tags/tag18.xml" ContentType="application/vnd.openxmlformats-officedocument.presentationml.tags+xml"/>
  <Override PartName="/ppt/slideLayouts/slideLayout9.xml" ContentType="application/vnd.openxmlformats-officedocument.presentationml.slideLayout+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81.xml" ContentType="application/vnd.openxmlformats-officedocument.presentationml.slide+xml"/>
  <Override PartName="/ppt/tags/tag38.xml" ContentType="application/vnd.openxmlformats-officedocument.presentationml.tags+xml"/>
  <Override PartName="/ppt/notesSlides/notesSlide56.xml" ContentType="application/vnd.openxmlformats-officedocument.presentationml.notesSlide+xml"/>
  <Override PartName="/ppt/notesSlides/notesSlide40.xml" ContentType="application/vnd.openxmlformats-officedocument.presentationml.notesSlide+xml"/>
  <Override PartName="/ppt/slideMasters/slideMaster2.xml" ContentType="application/vnd.openxmlformats-officedocument.presentationml.slideMaster+xml"/>
  <Override PartName="/ppt/tags/tag16.xml" ContentType="application/vnd.openxmlformats-officedocument.presentationml.tags+xml"/>
  <Override PartName="/ppt/slideLayouts/slideLayout7.xml" ContentType="application/vnd.openxmlformats-officedocument.presentationml.slideLayout+xml"/>
  <Override PartName="/ppt/notesSlides/notesSlide34.xml" ContentType="application/vnd.openxmlformats-officedocument.presentationml.notesSlide+xml"/>
  <Override PartName="/ppt/tags/tag58.xml" ContentType="application/vnd.openxmlformats-officedocument.presentationml.tags+xml"/>
  <Override PartName="/ppt/tags/tag71.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slides/slide6.xml" ContentType="application/vnd.openxmlformats-officedocument.presentationml.slide+xml"/>
  <Override PartName="/ppt/slides/slide18.xml" ContentType="application/vnd.openxmlformats-officedocument.presentationml.slide+xml"/>
  <Override PartName="/ppt/diagrams/data1.xml" ContentType="application/vnd.openxmlformats-officedocument.drawingml.diagramData+xml"/>
  <Override PartName="/ppt/tags/tag36.xml" ContentType="application/vnd.openxmlformats-officedocument.presentationml.tags+xml"/>
  <Override PartName="/ppt/notesSlides/notesSlide54.xml" ContentType="application/vnd.openxmlformats-officedocument.presentationml.notesSlide+xml"/>
  <Override PartName="/ppt/tags/tag78.xml" ContentType="application/vnd.openxmlformats-officedocument.presentationml.tags+xml"/>
  <Override PartName="/ppt/tableStyles.xml" ContentType="application/vnd.openxmlformats-officedocument.presentationml.tableStyles+xml"/>
  <Override PartName="/ppt/tags/tag14.xml" ContentType="application/vnd.openxmlformats-officedocument.presentationml.tags+xml"/>
  <Override PartName="/ppt/notesSlides/notesSlide19.xml" ContentType="application/vnd.openxmlformats-officedocument.presentationml.notesSlide+xml"/>
  <Override PartName="/ppt/slideLayouts/slideLayout5.xml" ContentType="application/vnd.openxmlformats-officedocument.presentationml.slideLayout+xml"/>
  <Override PartName="/ppt/slides/slide38.xml" ContentType="application/vnd.openxmlformats-officedocument.presentationml.slide+xml"/>
  <Override PartName="/ppt/notesSlides/notesSlide32.xml" ContentType="application/vnd.openxmlformats-officedocument.presentationml.notesSlide+xml"/>
  <Override PartName="/ppt/tags/tag56.xml" ContentType="application/vnd.openxmlformats-officedocument.presentationml.tags+xml"/>
  <Default Extension="bin" ContentType="application/vnd.openxmlformats-officedocument.presentationml.printerSettings"/>
  <Override PartName="/ppt/notesSlides/notesSlide2.xml" ContentType="application/vnd.openxmlformats-officedocument.presentationml.notesSlide+xml"/>
  <Override PartName="/ppt/tags/tag6.xml" ContentType="application/vnd.openxmlformats-officedocument.presentationml.tags+xml"/>
  <Override PartName="/ppt/slides/slide4.xml" ContentType="application/vnd.openxmlformats-officedocument.presentationml.slide+xml"/>
  <Override PartName="/ppt/slides/slide16.xml" ContentType="application/vnd.openxmlformats-officedocument.presentationml.slide+xml"/>
  <Override PartName="/ppt/notesSlides/notesSlide10.xml" ContentType="application/vnd.openxmlformats-officedocument.presentationml.notesSlide+xml"/>
  <Override PartName="/ppt/tags/tag34.xml" ContentType="application/vnd.openxmlformats-officedocument.presentationml.tags+xml"/>
  <Override PartName="/ppt/notesSlides/notesSlide39.xml" ContentType="application/vnd.openxmlformats-officedocument.presentationml.notesSlide+xml"/>
  <Override PartName="/ppt/slides/slide58.xml" ContentType="application/vnd.openxmlformats-officedocument.presentationml.slide+xml"/>
  <Override PartName="/ppt/slides/slide71.xml" ContentType="application/vnd.openxmlformats-officedocument.presentationml.slide+xml"/>
  <Override PartName="/ppt/tags/tag28.xml" ContentType="application/vnd.openxmlformats-officedocument.presentationml.tags+xml"/>
  <Override PartName="/ppt/notesSlides/notesSlide52.xml" ContentType="application/vnd.openxmlformats-officedocument.presentationml.notesSlide+xml"/>
  <Override PartName="/ppt/tags/tag76.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slideLayouts/slideLayout3.xml" ContentType="application/vnd.openxmlformats-officedocument.presentationml.slideLayout+xml"/>
  <Override PartName="/ppt/slides/slide36.xml" ContentType="application/vnd.openxmlformats-officedocument.presentationml.slide+xml"/>
  <Override PartName="/ppt/notesSlides/notesSlide30.xml" ContentType="application/vnd.openxmlformats-officedocument.presentationml.notesSlide+xml"/>
  <Override PartName="/ppt/tags/tag54.xml" ContentType="application/vnd.openxmlformats-officedocument.presentationml.tags+xml"/>
  <Override PartName="/ppt/slides/slide78.xml" ContentType="application/vnd.openxmlformats-officedocument.presentationml.slide+xml"/>
  <Override PartName="/ppt/tags/tag4.xml" ContentType="application/vnd.openxmlformats-officedocument.presentationml.tags+xml"/>
  <Override PartName="/ppt/tags/tag48.xml" ContentType="application/vnd.openxmlformats-officedocument.presentationml.tags+xml"/>
  <Override PartName="/ppt/slides/slide2.xml" ContentType="application/vnd.openxmlformats-officedocument.presentationml.slide+xml"/>
  <Override PartName="/ppt/slides/slide14.xml" ContentType="application/vnd.openxmlformats-officedocument.presentationml.slide+xml"/>
  <Override PartName="/ppt/tags/tag32.xml" ContentType="application/vnd.openxmlformats-officedocument.presentationml.tags+xml"/>
  <Override PartName="/ppt/diagrams/drawing2.xml" ContentType="application/vnd.ms-office.drawingml.diagramDrawing+xml"/>
  <Override PartName="/ppt/notesSlides/notesSlide37.xml" ContentType="application/vnd.openxmlformats-officedocument.presentationml.notesSlide+xml"/>
  <Override PartName="/ppt/slides/slide56.xml" ContentType="application/vnd.openxmlformats-officedocument.presentationml.slide+xml"/>
  <Override PartName="/ppt/slideLayouts/slideLayout19.xml" ContentType="application/vnd.openxmlformats-officedocument.presentationml.slideLayout+xml"/>
  <Override PartName="/ppt/tags/tag26.xml" ContentType="application/vnd.openxmlformats-officedocument.presentationml.tags+xml"/>
  <Override PartName="/ppt/notesSlides/notesSlide50.xml" ContentType="application/vnd.openxmlformats-officedocument.presentationml.notesSlide+xml"/>
  <Override PartName="/ppt/tags/tag74.xml" ContentType="application/vnd.openxmlformats-officedocument.presentationml.tags+xml"/>
  <Override PartName="/ppt/theme/theme4.xml" ContentType="application/vnd.openxmlformats-officedocument.theme+xml"/>
  <Override PartName="/ppt/tags/tag10.xml" ContentType="application/vnd.openxmlformats-officedocument.presentationml.tags+xml"/>
  <Override PartName="/ppt/notesSlides/notesSlide15.xml" ContentType="application/vnd.openxmlformats-officedocument.presentationml.notesSlide+xml"/>
  <Override PartName="/ppt/slideLayouts/slideLayout1.xml" ContentType="application/vnd.openxmlformats-officedocument.presentationml.slideLayout+xml"/>
  <Override PartName="/ppt/slides/slide34.xml" ContentType="application/vnd.openxmlformats-officedocument.presentationml.slide+xml"/>
  <Override PartName="/ppt/tags/tag68.xml" ContentType="application/vnd.openxmlformats-officedocument.presentationml.tags+xml"/>
  <Override PartName="/ppt/slides/slide28.xml" ContentType="application/vnd.openxmlformats-officedocument.presentationml.slide+xml"/>
  <Override PartName="/ppt/tags/tag52.xml" ContentType="application/vnd.openxmlformats-officedocument.presentationml.tags+xml"/>
  <Override PartName="/ppt/slides/slide76.xml" ContentType="application/vnd.openxmlformats-officedocument.presentationml.slide+xml"/>
  <Override PartName="/ppt/tags/tag2.xml" ContentType="application/vnd.openxmlformats-officedocument.presentationml.tags+xml"/>
  <Override PartName="/ppt/tags/tag46.xml" ContentType="application/vnd.openxmlformats-officedocument.presentationml.tags+xml"/>
  <Default Extension="png" ContentType="image/png"/>
  <Override PartName="/ppt/slides/slide12.xml" ContentType="application/vnd.openxmlformats-officedocument.presentationml.slide+xml"/>
  <Default Extension="wmf" ContentType="image/x-wmf"/>
  <Override PartName="/ppt/tags/tag30.xml" ContentType="application/vnd.openxmlformats-officedocument.presentationml.tags+xml"/>
  <Override PartName="/ppt/slides/slide54.xml" ContentType="application/vnd.openxmlformats-officedocument.presentationml.slide+xml"/>
  <Override PartName="/ppt/slideLayouts/slideLayout17.xml" ContentType="application/vnd.openxmlformats-officedocument.presentationml.slideLayout+xml"/>
  <Override PartName="/ppt/tags/tag24.xml" ContentType="application/vnd.openxmlformats-officedocument.presentationml.tags+xml"/>
  <Default Extension="rels" ContentType="application/vnd.openxmlformats-package.relationships+xml"/>
  <Override PartName="/ppt/notesSlides/notesSlide29.xml" ContentType="application/vnd.openxmlformats-officedocument.presentationml.notesSlide+xml"/>
  <Override PartName="/ppt/slides/slide48.xml" ContentType="application/vnd.openxmlformats-officedocument.presentationml.slide+xml"/>
  <Override PartName="/ppt/theme/theme2.xml" ContentType="application/vnd.openxmlformats-officedocument.theme+xml"/>
  <Override PartName="/ppt/tags/tag66.xml" ContentType="application/vnd.openxmlformats-officedocument.presentationml.tags+xml"/>
  <Override PartName="/ppt/notesSlides/notesSlide13.xml" ContentType="application/vnd.openxmlformats-officedocument.presentationml.notesSlide+xml"/>
  <Override PartName="/ppt/slides/slide32.xml" ContentType="application/vnd.openxmlformats-officedocument.presentationml.slide+xml"/>
  <Override PartName="/ppt/diagrams/layout2.xml" ContentType="application/vnd.openxmlformats-officedocument.drawingml.diagramLayout+xml"/>
  <Override PartName="/ppt/slides/slide26.xml" ContentType="application/vnd.openxmlformats-officedocument.presentationml.slide+xml"/>
  <Override PartName="/ppt/tags/tag50.xml" ContentType="application/vnd.openxmlformats-officedocument.presentationml.tags+xml"/>
  <Override PartName="/ppt/slides/slide74.xml" ContentType="application/vnd.openxmlformats-officedocument.presentationml.slide+xml"/>
  <Override PartName="/ppt/tags/tag44.xml" ContentType="application/vnd.openxmlformats-officedocument.presentationml.tags+xml"/>
  <Override PartName="/ppt/slides/slide10.xml" ContentType="application/vnd.openxmlformats-officedocument.presentationml.slide+xml"/>
  <Override PartName="/ppt/slides/slide68.xml" ContentType="application/vnd.openxmlformats-officedocument.presentationml.slide+xml"/>
  <Override PartName="/ppt/notesSlides/notesSlide49.xml" ContentType="application/vnd.openxmlformats-officedocument.presentationml.notesSlide+xml"/>
  <Override PartName="/ppt/slideLayouts/slideLayout21.xml" ContentType="application/vnd.openxmlformats-officedocument.presentationml.slideLayout+xml"/>
  <Override PartName="/ppt/slides/slide52.xml" ContentType="application/vnd.openxmlformats-officedocument.presentationml.slide+xml"/>
  <Override PartName="/ppt/slideLayouts/slideLayout15.xml" ContentType="application/vnd.openxmlformats-officedocument.presentationml.slideLayout+xml"/>
  <Override PartName="/ppt/tags/tag22.xml" ContentType="application/vnd.openxmlformats-officedocument.presentationml.tags+xml"/>
  <Override PartName="/ppt/notesSlides/notesSlide27.xml" ContentType="application/vnd.openxmlformats-officedocument.presentationml.notesSlide+xml"/>
  <Override PartName="/ppt/slides/slide46.xml" ContentType="application/vnd.openxmlformats-officedocument.presentationml.slide+xml"/>
  <Override PartName="/ppt/presProps.xml" ContentType="application/vnd.openxmlformats-officedocument.presentationml.presProps+xml"/>
  <Override PartName="/ppt/tags/tag64.xml" ContentType="application/vnd.openxmlformats-officedocument.presentationml.tags+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83" r:id="rId1"/>
    <p:sldMasterId id="2147483754" r:id="rId2"/>
  </p:sldMasterIdLst>
  <p:notesMasterIdLst>
    <p:notesMasterId r:id="rId93"/>
  </p:notesMasterIdLst>
  <p:handoutMasterIdLst>
    <p:handoutMasterId r:id="rId94"/>
  </p:handoutMasterIdLst>
  <p:sldIdLst>
    <p:sldId id="793" r:id="rId3"/>
    <p:sldId id="794" r:id="rId4"/>
    <p:sldId id="795" r:id="rId5"/>
    <p:sldId id="726" r:id="rId6"/>
    <p:sldId id="792" r:id="rId7"/>
    <p:sldId id="791" r:id="rId8"/>
    <p:sldId id="768" r:id="rId9"/>
    <p:sldId id="737" r:id="rId10"/>
    <p:sldId id="739" r:id="rId11"/>
    <p:sldId id="767" r:id="rId12"/>
    <p:sldId id="731" r:id="rId13"/>
    <p:sldId id="738" r:id="rId14"/>
    <p:sldId id="779" r:id="rId15"/>
    <p:sldId id="591" r:id="rId16"/>
    <p:sldId id="576" r:id="rId17"/>
    <p:sldId id="592" r:id="rId18"/>
    <p:sldId id="577" r:id="rId19"/>
    <p:sldId id="583" r:id="rId20"/>
    <p:sldId id="578" r:id="rId21"/>
    <p:sldId id="585" r:id="rId22"/>
    <p:sldId id="586" r:id="rId23"/>
    <p:sldId id="588" r:id="rId24"/>
    <p:sldId id="587" r:id="rId25"/>
    <p:sldId id="785" r:id="rId26"/>
    <p:sldId id="594" r:id="rId27"/>
    <p:sldId id="595" r:id="rId28"/>
    <p:sldId id="596" r:id="rId29"/>
    <p:sldId id="598" r:id="rId30"/>
    <p:sldId id="599" r:id="rId31"/>
    <p:sldId id="600" r:id="rId32"/>
    <p:sldId id="601" r:id="rId33"/>
    <p:sldId id="781" r:id="rId34"/>
    <p:sldId id="613" r:id="rId35"/>
    <p:sldId id="614" r:id="rId36"/>
    <p:sldId id="615" r:id="rId37"/>
    <p:sldId id="616" r:id="rId38"/>
    <p:sldId id="617" r:id="rId39"/>
    <p:sldId id="619" r:id="rId40"/>
    <p:sldId id="782" r:id="rId41"/>
    <p:sldId id="786" r:id="rId42"/>
    <p:sldId id="620" r:id="rId43"/>
    <p:sldId id="621" r:id="rId44"/>
    <p:sldId id="622" r:id="rId45"/>
    <p:sldId id="770" r:id="rId46"/>
    <p:sldId id="771" r:id="rId47"/>
    <p:sldId id="777" r:id="rId48"/>
    <p:sldId id="780" r:id="rId49"/>
    <p:sldId id="631" r:id="rId50"/>
    <p:sldId id="632" r:id="rId51"/>
    <p:sldId id="633" r:id="rId52"/>
    <p:sldId id="634" r:id="rId53"/>
    <p:sldId id="635" r:id="rId54"/>
    <p:sldId id="637" r:id="rId55"/>
    <p:sldId id="638" r:id="rId56"/>
    <p:sldId id="641" r:id="rId57"/>
    <p:sldId id="642" r:id="rId58"/>
    <p:sldId id="643" r:id="rId59"/>
    <p:sldId id="644" r:id="rId60"/>
    <p:sldId id="740" r:id="rId61"/>
    <p:sldId id="741" r:id="rId62"/>
    <p:sldId id="742" r:id="rId63"/>
    <p:sldId id="743" r:id="rId64"/>
    <p:sldId id="744" r:id="rId65"/>
    <p:sldId id="745" r:id="rId66"/>
    <p:sldId id="746" r:id="rId67"/>
    <p:sldId id="747" r:id="rId68"/>
    <p:sldId id="748" r:id="rId69"/>
    <p:sldId id="750" r:id="rId70"/>
    <p:sldId id="751" r:id="rId71"/>
    <p:sldId id="752" r:id="rId72"/>
    <p:sldId id="753" r:id="rId73"/>
    <p:sldId id="755" r:id="rId74"/>
    <p:sldId id="783" r:id="rId75"/>
    <p:sldId id="659" r:id="rId76"/>
    <p:sldId id="756" r:id="rId77"/>
    <p:sldId id="757" r:id="rId78"/>
    <p:sldId id="758" r:id="rId79"/>
    <p:sldId id="759" r:id="rId80"/>
    <p:sldId id="761" r:id="rId81"/>
    <p:sldId id="762" r:id="rId82"/>
    <p:sldId id="763" r:id="rId83"/>
    <p:sldId id="764" r:id="rId84"/>
    <p:sldId id="653" r:id="rId85"/>
    <p:sldId id="654" r:id="rId86"/>
    <p:sldId id="656" r:id="rId87"/>
    <p:sldId id="787" r:id="rId88"/>
    <p:sldId id="660" r:id="rId89"/>
    <p:sldId id="657" r:id="rId90"/>
    <p:sldId id="796" r:id="rId91"/>
    <p:sldId id="790" r:id="rId92"/>
  </p:sldIdLst>
  <p:sldSz cx="9144000" cy="5143500" type="screen16x9"/>
  <p:notesSz cx="10234613" cy="7099300"/>
  <p:custDataLst>
    <p:tags r:id="rId9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a="http://schemas.openxmlformats.org/drawingml/2006/main" xmlns:r="http://schemas.openxmlformats.org/officeDocument/2006/relationships" xmlns:p="http://schemas.openxmlformats.org/presentationml/2006/main" xmlns:p15="http://schemas.microsoft.com/office/powerpoint/2012/main" xmlns="" xmlns:mv="urn:schemas-microsoft-com:mac:vml" xmlns:mc="http://schemas.openxmlformats.org/markup-compatibility/2006">
        <p15:guide id="1" orient="horz" pos="1492">
          <p15:clr>
            <a:srgbClr val="A4A3A4"/>
          </p15:clr>
        </p15:guide>
        <p15:guide id="2" orient="horz" pos="842">
          <p15:clr>
            <a:srgbClr val="A4A3A4"/>
          </p15:clr>
        </p15:guide>
        <p15:guide id="3" orient="horz" pos="540">
          <p15:clr>
            <a:srgbClr val="A4A3A4"/>
          </p15:clr>
        </p15:guide>
        <p15:guide id="4" orient="horz" pos="2281">
          <p15:clr>
            <a:srgbClr val="A4A3A4"/>
          </p15:clr>
        </p15:guide>
        <p15:guide id="5" orient="horz" pos="2776">
          <p15:clr>
            <a:srgbClr val="A4A3A4"/>
          </p15:clr>
        </p15:guide>
        <p15:guide id="6" orient="horz" pos="648">
          <p15:clr>
            <a:srgbClr val="A4A3A4"/>
          </p15:clr>
        </p15:guide>
        <p15:guide id="7" orient="horz" pos="1739">
          <p15:clr>
            <a:srgbClr val="A4A3A4"/>
          </p15:clr>
        </p15:guide>
        <p15:guide id="8" pos="2880">
          <p15:clr>
            <a:srgbClr val="A4A3A4"/>
          </p15:clr>
        </p15:guide>
        <p15:guide id="9" pos="5620">
          <p15:clr>
            <a:srgbClr val="A4A3A4"/>
          </p15:clr>
        </p15:guide>
        <p15:guide id="10" pos="3092">
          <p15:clr>
            <a:srgbClr val="A4A3A4"/>
          </p15:clr>
        </p15:guide>
        <p15:guide id="11" pos="292">
          <p15:clr>
            <a:srgbClr val="A4A3A4"/>
          </p15:clr>
        </p15:guide>
        <p15:guide id="12" pos="2327">
          <p15:clr>
            <a:srgbClr val="A4A3A4"/>
          </p15:clr>
        </p15:guide>
      </p15:sldGuideLst>
    </p:ext>
    <p:ext uri="{2D200454-40CA-4A62-9FC3-DE9A4176ACB9}">
      <p15:notesGuideLst xmlns:a="http://schemas.openxmlformats.org/drawingml/2006/main" xmlns:r="http://schemas.openxmlformats.org/officeDocument/2006/relationships" xmlns:p="http://schemas.openxmlformats.org/presentationml/2006/main" xmlns:p15="http://schemas.microsoft.com/office/powerpoint/2012/main" xmlns="" xmlns:mv="urn:schemas-microsoft-com:mac:vml" xmlns:mc="http://schemas.openxmlformats.org/markup-compatibility/2006">
        <p15:guide id="1" orient="horz" pos="2236">
          <p15:clr>
            <a:srgbClr val="A4A3A4"/>
          </p15:clr>
        </p15:guide>
        <p15:guide id="2" pos="32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scaleToFitPaper="1"/>
  <p:showPr showNarration="1">
    <p:present/>
    <p:sldAll/>
    <p:penClr>
      <a:prstClr val="red"/>
    </p:penClr>
    <p:extLst>
      <p:ext uri="{EC167BDD-8182-4AB7-AECC-EB403E3ABB37}">
        <p14:laserClr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a:srgbClr val="FF0000"/>
        </p14:laserClr>
      </p:ext>
      <p:ext uri="{2FDB2607-1784-4EEB-B798-7EB5836EED8A}">
        <p14:showMediaCtrls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1"/>
      </p:ext>
    </p:extLst>
  </p:showPr>
  <p:clrMru>
    <a:srgbClr val="FFFFFF"/>
    <a:srgbClr val="00B050"/>
    <a:srgbClr val="FFB500"/>
    <a:srgbClr val="7A7A7A"/>
    <a:srgbClr val="B3B3B3"/>
    <a:srgbClr val="F3F3F3"/>
    <a:srgbClr val="FF1414"/>
    <a:srgbClr val="8BAAC3"/>
    <a:srgbClr val="FF0000"/>
    <a:srgbClr val="DC0000"/>
  </p:clrMru>
  <p:extLst>
    <p:ext uri="{E76CE94A-603C-4142-B9EB-6D1370010A27}">
      <p14:discardImageEditData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0"/>
    </p:ext>
    <p:ext uri="{D31A062A-798A-4329-ABDD-BBA856620510}">
      <p14:defaultImageDpi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220"/>
    </p:ext>
    <p:ext uri="{FD5EFAAD-0ECE-453E-9831-46B23BE46B34}">
      <p15:chartTrackingRefBased xmlns:a="http://schemas.openxmlformats.org/drawingml/2006/main" xmlns:r="http://schemas.openxmlformats.org/officeDocument/2006/relationships" xmlns:p="http://schemas.openxmlformats.org/presentationml/2006/main" xmlns:p15="http://schemas.microsoft.com/office/powerpoint/2012/main" xmlns="" xmlns:mv="urn:schemas-microsoft-com:mac:vml" xmlns:mc="http://schemas.openxmlformats.org/markup-compatibility/2006"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3553" autoAdjust="0"/>
    <p:restoredTop sz="89128" autoAdjust="0"/>
  </p:normalViewPr>
  <p:slideViewPr>
    <p:cSldViewPr snapToGrid="0">
      <p:cViewPr varScale="1">
        <p:scale>
          <a:sx n="132" d="100"/>
          <a:sy n="132" d="100"/>
        </p:scale>
        <p:origin x="-1808" y="-112"/>
      </p:cViewPr>
      <p:guideLst>
        <p:guide orient="horz" pos="1492"/>
        <p:guide orient="horz" pos="842"/>
        <p:guide orient="horz" pos="540"/>
        <p:guide orient="horz" pos="2281"/>
        <p:guide orient="horz" pos="2776"/>
        <p:guide orient="horz" pos="648"/>
        <p:guide orient="horz" pos="1739"/>
        <p:guide pos="2880"/>
        <p:guide pos="5620"/>
        <p:guide pos="3092"/>
        <p:guide pos="292"/>
        <p:guide pos="2327"/>
      </p:guideLst>
    </p:cSldViewPr>
  </p:slideViewPr>
  <p:notesTextViewPr>
    <p:cViewPr>
      <p:scale>
        <a:sx n="1" d="1"/>
        <a:sy n="1" d="1"/>
      </p:scale>
      <p:origin x="0" y="0"/>
    </p:cViewPr>
  </p:notesTextViewPr>
  <p:sorterViewPr>
    <p:cViewPr>
      <p:scale>
        <a:sx n="72" d="100"/>
        <a:sy n="72" d="100"/>
      </p:scale>
      <p:origin x="0" y="0"/>
    </p:cViewPr>
  </p:sorterViewPr>
  <p:notesViewPr>
    <p:cSldViewPr snapToGrid="0" snapToObjects="1">
      <p:cViewPr varScale="1">
        <p:scale>
          <a:sx n="95" d="100"/>
          <a:sy n="95" d="100"/>
        </p:scale>
        <p:origin x="-2724" y="-90"/>
      </p:cViewPr>
      <p:guideLst>
        <p:guide orient="horz" pos="2236"/>
        <p:guide pos="3224"/>
      </p:guideLst>
    </p:cSldViewPr>
  </p:notes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notesMaster" Target="notesMasters/notesMaster1.xml"/><Relationship Id="rId94" Type="http://schemas.openxmlformats.org/officeDocument/2006/relationships/handoutMaster" Target="handoutMasters/handoutMaster1.xml"/><Relationship Id="rId95" Type="http://schemas.openxmlformats.org/officeDocument/2006/relationships/printerSettings" Target="printerSettings/printerSettings1.bin"/><Relationship Id="rId96" Type="http://schemas.openxmlformats.org/officeDocument/2006/relationships/tags" Target="tags/tag1.xml"/><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tableStyles" Target="tableStyles.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71F2FE-E108-4DB1-B184-3A3996C80E9D}"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0EE1FA0B-ABE6-4580-9461-0ABBF84062E6}">
      <dgm:prSet phldrT="[Text]"/>
      <dgm:spPr/>
      <dgm:t>
        <a:bodyPr/>
        <a:lstStyle/>
        <a:p>
          <a:r>
            <a:rPr lang="en-US" dirty="0" err="1" smtClean="0"/>
            <a:t>DataRecorder</a:t>
          </a:r>
          <a:endParaRPr lang="en-US" dirty="0" smtClean="0"/>
        </a:p>
        <a:p>
          <a:r>
            <a:rPr lang="en-US" dirty="0" smtClean="0"/>
            <a:t>Suite</a:t>
          </a:r>
        </a:p>
      </dgm:t>
    </dgm:pt>
    <dgm:pt modelId="{8C6D34CA-62E5-4FD3-9D8E-D4384AC1578E}" type="parTrans" cxnId="{EC938591-C527-414E-B1D9-9ED067B6231F}">
      <dgm:prSet/>
      <dgm:spPr/>
      <dgm:t>
        <a:bodyPr/>
        <a:lstStyle/>
        <a:p>
          <a:endParaRPr lang="en-US"/>
        </a:p>
      </dgm:t>
    </dgm:pt>
    <dgm:pt modelId="{6C9E934F-8C71-4C00-A1BF-2DDC14C03FDD}" type="sibTrans" cxnId="{EC938591-C527-414E-B1D9-9ED067B6231F}">
      <dgm:prSet/>
      <dgm:spPr/>
      <dgm:t>
        <a:bodyPr/>
        <a:lstStyle/>
        <a:p>
          <a:endParaRPr lang="en-US"/>
        </a:p>
      </dgm:t>
    </dgm:pt>
    <dgm:pt modelId="{A6409770-6E04-4BB9-8F02-461A73840291}">
      <dgm:prSet phldrT="[Text]"/>
      <dgm:spPr/>
      <dgm:t>
        <a:bodyPr/>
        <a:lstStyle/>
        <a:p>
          <a:r>
            <a:rPr lang="en-US" dirty="0" err="1" smtClean="0"/>
            <a:t>RecorderMidlet</a:t>
          </a:r>
          <a:endParaRPr lang="en-US" dirty="0"/>
        </a:p>
      </dgm:t>
    </dgm:pt>
    <dgm:pt modelId="{CDABFBFC-A5D7-41F4-97B1-9E60B1BC2CDA}" type="parTrans" cxnId="{78AF3B77-77E6-4527-B2B8-259346A9BECC}">
      <dgm:prSet/>
      <dgm:spPr/>
      <dgm:t>
        <a:bodyPr/>
        <a:lstStyle/>
        <a:p>
          <a:endParaRPr lang="en-US"/>
        </a:p>
      </dgm:t>
    </dgm:pt>
    <dgm:pt modelId="{AEF8D50D-3F1C-4515-A66A-459327FB0550}" type="sibTrans" cxnId="{78AF3B77-77E6-4527-B2B8-259346A9BECC}">
      <dgm:prSet/>
      <dgm:spPr/>
      <dgm:t>
        <a:bodyPr/>
        <a:lstStyle/>
        <a:p>
          <a:endParaRPr lang="en-US"/>
        </a:p>
      </dgm:t>
    </dgm:pt>
    <dgm:pt modelId="{8BA2145D-2CF4-43EE-B179-1092AEE63880}">
      <dgm:prSet phldrT="[Text]"/>
      <dgm:spPr/>
      <dgm:t>
        <a:bodyPr/>
        <a:lstStyle/>
        <a:p>
          <a:r>
            <a:rPr lang="en-US" dirty="0" err="1" smtClean="0"/>
            <a:t>ServerMidlet</a:t>
          </a:r>
          <a:endParaRPr lang="en-US" dirty="0"/>
        </a:p>
      </dgm:t>
    </dgm:pt>
    <dgm:pt modelId="{026C11B6-008D-41CB-BB5E-9FD9A4E1AA0F}" type="parTrans" cxnId="{6B196CC1-5DAE-4425-B837-69FA582FAC6E}">
      <dgm:prSet/>
      <dgm:spPr/>
      <dgm:t>
        <a:bodyPr/>
        <a:lstStyle/>
        <a:p>
          <a:endParaRPr lang="en-US"/>
        </a:p>
      </dgm:t>
    </dgm:pt>
    <dgm:pt modelId="{342E3F1A-0A03-4381-9E35-C9E571554DF3}" type="sibTrans" cxnId="{6B196CC1-5DAE-4425-B837-69FA582FAC6E}">
      <dgm:prSet/>
      <dgm:spPr/>
      <dgm:t>
        <a:bodyPr/>
        <a:lstStyle/>
        <a:p>
          <a:endParaRPr lang="en-US"/>
        </a:p>
      </dgm:t>
    </dgm:pt>
    <dgm:pt modelId="{476A1086-EBF4-449F-A572-00F0AFA49059}">
      <dgm:prSet/>
      <dgm:spPr/>
      <dgm:t>
        <a:bodyPr/>
        <a:lstStyle/>
        <a:p>
          <a:r>
            <a:rPr lang="en-US" dirty="0" err="1" smtClean="0"/>
            <a:t>ReaderMidlet</a:t>
          </a:r>
          <a:endParaRPr lang="en-US" dirty="0"/>
        </a:p>
      </dgm:t>
    </dgm:pt>
    <dgm:pt modelId="{8BB8EB33-FE0C-4A89-95E9-1D5C5C5E4E97}" type="parTrans" cxnId="{2A291241-C11B-4C64-9B6F-47AD4C6B7085}">
      <dgm:prSet/>
      <dgm:spPr/>
      <dgm:t>
        <a:bodyPr/>
        <a:lstStyle/>
        <a:p>
          <a:endParaRPr lang="en-US"/>
        </a:p>
      </dgm:t>
    </dgm:pt>
    <dgm:pt modelId="{FE0E2672-84CE-4469-85B9-F5CF786143D4}" type="sibTrans" cxnId="{2A291241-C11B-4C64-9B6F-47AD4C6B7085}">
      <dgm:prSet/>
      <dgm:spPr/>
      <dgm:t>
        <a:bodyPr/>
        <a:lstStyle/>
        <a:p>
          <a:endParaRPr lang="en-US"/>
        </a:p>
      </dgm:t>
    </dgm:pt>
    <dgm:pt modelId="{86FF0233-D326-4129-A586-77375B182017}" type="pres">
      <dgm:prSet presAssocID="{C471F2FE-E108-4DB1-B184-3A3996C80E9D}" presName="diagram" presStyleCnt="0">
        <dgm:presLayoutVars>
          <dgm:chPref val="1"/>
          <dgm:dir/>
          <dgm:animOne val="branch"/>
          <dgm:animLvl val="lvl"/>
          <dgm:resizeHandles/>
        </dgm:presLayoutVars>
      </dgm:prSet>
      <dgm:spPr/>
      <dgm:t>
        <a:bodyPr/>
        <a:lstStyle/>
        <a:p>
          <a:endParaRPr lang="en-US"/>
        </a:p>
      </dgm:t>
    </dgm:pt>
    <dgm:pt modelId="{C78D45D3-F03E-4CE7-B4BE-2FFD7C0D1D87}" type="pres">
      <dgm:prSet presAssocID="{0EE1FA0B-ABE6-4580-9461-0ABBF84062E6}" presName="root" presStyleCnt="0"/>
      <dgm:spPr/>
    </dgm:pt>
    <dgm:pt modelId="{4B5797B0-C520-47EE-99ED-8A6E3D93DC5D}" type="pres">
      <dgm:prSet presAssocID="{0EE1FA0B-ABE6-4580-9461-0ABBF84062E6}" presName="rootComposite" presStyleCnt="0"/>
      <dgm:spPr/>
    </dgm:pt>
    <dgm:pt modelId="{4E5295A6-BAF1-4D8A-B158-2E7D03A100FC}" type="pres">
      <dgm:prSet presAssocID="{0EE1FA0B-ABE6-4580-9461-0ABBF84062E6}" presName="rootText" presStyleLbl="node1" presStyleIdx="0" presStyleCnt="1" custLinFactX="-65076" custLinFactNeighborX="-100000" custLinFactNeighborY="30747"/>
      <dgm:spPr/>
      <dgm:t>
        <a:bodyPr/>
        <a:lstStyle/>
        <a:p>
          <a:endParaRPr lang="en-US"/>
        </a:p>
      </dgm:t>
    </dgm:pt>
    <dgm:pt modelId="{67E63869-3954-49B0-AEFF-73AD606FC3D6}" type="pres">
      <dgm:prSet presAssocID="{0EE1FA0B-ABE6-4580-9461-0ABBF84062E6}" presName="rootConnector" presStyleLbl="node1" presStyleIdx="0" presStyleCnt="1"/>
      <dgm:spPr/>
      <dgm:t>
        <a:bodyPr/>
        <a:lstStyle/>
        <a:p>
          <a:endParaRPr lang="en-US"/>
        </a:p>
      </dgm:t>
    </dgm:pt>
    <dgm:pt modelId="{88B32C34-5DE6-46E8-A59D-30AA4F75500A}" type="pres">
      <dgm:prSet presAssocID="{0EE1FA0B-ABE6-4580-9461-0ABBF84062E6}" presName="childShape" presStyleCnt="0"/>
      <dgm:spPr/>
    </dgm:pt>
    <dgm:pt modelId="{53F3CB73-6BB7-43FF-A89F-25FE0EE1624F}" type="pres">
      <dgm:prSet presAssocID="{CDABFBFC-A5D7-41F4-97B1-9E60B1BC2CDA}" presName="Name13" presStyleLbl="parChTrans1D2" presStyleIdx="0" presStyleCnt="3"/>
      <dgm:spPr/>
      <dgm:t>
        <a:bodyPr/>
        <a:lstStyle/>
        <a:p>
          <a:endParaRPr lang="en-US"/>
        </a:p>
      </dgm:t>
    </dgm:pt>
    <dgm:pt modelId="{84228E43-D2FA-4EA4-8EBE-7B7F7A793E70}" type="pres">
      <dgm:prSet presAssocID="{A6409770-6E04-4BB9-8F02-461A73840291}" presName="childText" presStyleLbl="bgAcc1" presStyleIdx="0" presStyleCnt="3" custScaleX="113218" custLinFactX="-100000" custLinFactNeighborX="-105646" custLinFactNeighborY="24798">
        <dgm:presLayoutVars>
          <dgm:bulletEnabled val="1"/>
        </dgm:presLayoutVars>
      </dgm:prSet>
      <dgm:spPr/>
      <dgm:t>
        <a:bodyPr/>
        <a:lstStyle/>
        <a:p>
          <a:endParaRPr lang="en-US"/>
        </a:p>
      </dgm:t>
    </dgm:pt>
    <dgm:pt modelId="{BCDBA3D6-CD3B-4CDF-A7B0-CDF2CA5C95FF}" type="pres">
      <dgm:prSet presAssocID="{8BB8EB33-FE0C-4A89-95E9-1D5C5C5E4E97}" presName="Name13" presStyleLbl="parChTrans1D2" presStyleIdx="1" presStyleCnt="3"/>
      <dgm:spPr/>
      <dgm:t>
        <a:bodyPr/>
        <a:lstStyle/>
        <a:p>
          <a:endParaRPr lang="en-US"/>
        </a:p>
      </dgm:t>
    </dgm:pt>
    <dgm:pt modelId="{BAEE32C9-5107-47B8-AE66-D40A54AD1B52}" type="pres">
      <dgm:prSet presAssocID="{476A1086-EBF4-449F-A572-00F0AFA49059}" presName="childText" presStyleLbl="bgAcc1" presStyleIdx="1" presStyleCnt="3" custScaleX="113218" custLinFactX="-100000" custLinFactNeighborX="-106344" custLinFactNeighborY="11965">
        <dgm:presLayoutVars>
          <dgm:bulletEnabled val="1"/>
        </dgm:presLayoutVars>
      </dgm:prSet>
      <dgm:spPr/>
      <dgm:t>
        <a:bodyPr/>
        <a:lstStyle/>
        <a:p>
          <a:endParaRPr lang="en-US"/>
        </a:p>
      </dgm:t>
    </dgm:pt>
    <dgm:pt modelId="{D3156380-BC8C-470E-B928-2773A3911668}" type="pres">
      <dgm:prSet presAssocID="{026C11B6-008D-41CB-BB5E-9FD9A4E1AA0F}" presName="Name13" presStyleLbl="parChTrans1D2" presStyleIdx="2" presStyleCnt="3"/>
      <dgm:spPr/>
      <dgm:t>
        <a:bodyPr/>
        <a:lstStyle/>
        <a:p>
          <a:endParaRPr lang="en-US"/>
        </a:p>
      </dgm:t>
    </dgm:pt>
    <dgm:pt modelId="{D566DC5B-94DB-4D72-AF50-A3F792D58B5B}" type="pres">
      <dgm:prSet presAssocID="{8BA2145D-2CF4-43EE-B179-1092AEE63880}" presName="childText" presStyleLbl="bgAcc1" presStyleIdx="2" presStyleCnt="3" custScaleX="113218" custLinFactX="-100000" custLinFactNeighborX="-106344" custLinFactNeighborY="17916">
        <dgm:presLayoutVars>
          <dgm:bulletEnabled val="1"/>
        </dgm:presLayoutVars>
      </dgm:prSet>
      <dgm:spPr/>
      <dgm:t>
        <a:bodyPr/>
        <a:lstStyle/>
        <a:p>
          <a:endParaRPr lang="en-US"/>
        </a:p>
      </dgm:t>
    </dgm:pt>
  </dgm:ptLst>
  <dgm:cxnLst>
    <dgm:cxn modelId="{D68282B8-668D-8D4A-8DEC-405A67F11003}" type="presOf" srcId="{0EE1FA0B-ABE6-4580-9461-0ABBF84062E6}" destId="{4E5295A6-BAF1-4D8A-B158-2E7D03A100FC}" srcOrd="0" destOrd="0" presId="urn:microsoft.com/office/officeart/2005/8/layout/hierarchy3"/>
    <dgm:cxn modelId="{19BE5BC5-484B-3F47-93AA-CCD2D55F8FE4}" type="presOf" srcId="{CDABFBFC-A5D7-41F4-97B1-9E60B1BC2CDA}" destId="{53F3CB73-6BB7-43FF-A89F-25FE0EE1624F}" srcOrd="0" destOrd="0" presId="urn:microsoft.com/office/officeart/2005/8/layout/hierarchy3"/>
    <dgm:cxn modelId="{EC938591-C527-414E-B1D9-9ED067B6231F}" srcId="{C471F2FE-E108-4DB1-B184-3A3996C80E9D}" destId="{0EE1FA0B-ABE6-4580-9461-0ABBF84062E6}" srcOrd="0" destOrd="0" parTransId="{8C6D34CA-62E5-4FD3-9D8E-D4384AC1578E}" sibTransId="{6C9E934F-8C71-4C00-A1BF-2DDC14C03FDD}"/>
    <dgm:cxn modelId="{78AF3B77-77E6-4527-B2B8-259346A9BECC}" srcId="{0EE1FA0B-ABE6-4580-9461-0ABBF84062E6}" destId="{A6409770-6E04-4BB9-8F02-461A73840291}" srcOrd="0" destOrd="0" parTransId="{CDABFBFC-A5D7-41F4-97B1-9E60B1BC2CDA}" sibTransId="{AEF8D50D-3F1C-4515-A66A-459327FB0550}"/>
    <dgm:cxn modelId="{2A291241-C11B-4C64-9B6F-47AD4C6B7085}" srcId="{0EE1FA0B-ABE6-4580-9461-0ABBF84062E6}" destId="{476A1086-EBF4-449F-A572-00F0AFA49059}" srcOrd="1" destOrd="0" parTransId="{8BB8EB33-FE0C-4A89-95E9-1D5C5C5E4E97}" sibTransId="{FE0E2672-84CE-4469-85B9-F5CF786143D4}"/>
    <dgm:cxn modelId="{519995D4-61EC-5549-88E2-57E7BCDD08D9}" type="presOf" srcId="{A6409770-6E04-4BB9-8F02-461A73840291}" destId="{84228E43-D2FA-4EA4-8EBE-7B7F7A793E70}" srcOrd="0" destOrd="0" presId="urn:microsoft.com/office/officeart/2005/8/layout/hierarchy3"/>
    <dgm:cxn modelId="{81F2F410-710B-A648-961C-DE30BD111AC9}" type="presOf" srcId="{C471F2FE-E108-4DB1-B184-3A3996C80E9D}" destId="{86FF0233-D326-4129-A586-77375B182017}" srcOrd="0" destOrd="0" presId="urn:microsoft.com/office/officeart/2005/8/layout/hierarchy3"/>
    <dgm:cxn modelId="{A59D4A2C-6865-9242-9218-159A531C0375}" type="presOf" srcId="{8BB8EB33-FE0C-4A89-95E9-1D5C5C5E4E97}" destId="{BCDBA3D6-CD3B-4CDF-A7B0-CDF2CA5C95FF}" srcOrd="0" destOrd="0" presId="urn:microsoft.com/office/officeart/2005/8/layout/hierarchy3"/>
    <dgm:cxn modelId="{D2F47F4A-52C6-664C-835E-2484B901C233}" type="presOf" srcId="{8BA2145D-2CF4-43EE-B179-1092AEE63880}" destId="{D566DC5B-94DB-4D72-AF50-A3F792D58B5B}" srcOrd="0" destOrd="0" presId="urn:microsoft.com/office/officeart/2005/8/layout/hierarchy3"/>
    <dgm:cxn modelId="{1BB5997B-9BE4-494B-A13C-A88B72485ADC}" type="presOf" srcId="{0EE1FA0B-ABE6-4580-9461-0ABBF84062E6}" destId="{67E63869-3954-49B0-AEFF-73AD606FC3D6}" srcOrd="1" destOrd="0" presId="urn:microsoft.com/office/officeart/2005/8/layout/hierarchy3"/>
    <dgm:cxn modelId="{1671D80F-B268-CD45-A5EC-4A86B8362B92}" type="presOf" srcId="{026C11B6-008D-41CB-BB5E-9FD9A4E1AA0F}" destId="{D3156380-BC8C-470E-B928-2773A3911668}" srcOrd="0" destOrd="0" presId="urn:microsoft.com/office/officeart/2005/8/layout/hierarchy3"/>
    <dgm:cxn modelId="{6B196CC1-5DAE-4425-B837-69FA582FAC6E}" srcId="{0EE1FA0B-ABE6-4580-9461-0ABBF84062E6}" destId="{8BA2145D-2CF4-43EE-B179-1092AEE63880}" srcOrd="2" destOrd="0" parTransId="{026C11B6-008D-41CB-BB5E-9FD9A4E1AA0F}" sibTransId="{342E3F1A-0A03-4381-9E35-C9E571554DF3}"/>
    <dgm:cxn modelId="{E1ABC41E-A884-E644-8BD3-536DACBF75E2}" type="presOf" srcId="{476A1086-EBF4-449F-A572-00F0AFA49059}" destId="{BAEE32C9-5107-47B8-AE66-D40A54AD1B52}" srcOrd="0" destOrd="0" presId="urn:microsoft.com/office/officeart/2005/8/layout/hierarchy3"/>
    <dgm:cxn modelId="{01F9471F-4E8A-354B-8154-B21F43235BA3}" type="presParOf" srcId="{86FF0233-D326-4129-A586-77375B182017}" destId="{C78D45D3-F03E-4CE7-B4BE-2FFD7C0D1D87}" srcOrd="0" destOrd="0" presId="urn:microsoft.com/office/officeart/2005/8/layout/hierarchy3"/>
    <dgm:cxn modelId="{67318C2A-3C3E-AA4B-BA5F-B8AE3E9AC934}" type="presParOf" srcId="{C78D45D3-F03E-4CE7-B4BE-2FFD7C0D1D87}" destId="{4B5797B0-C520-47EE-99ED-8A6E3D93DC5D}" srcOrd="0" destOrd="0" presId="urn:microsoft.com/office/officeart/2005/8/layout/hierarchy3"/>
    <dgm:cxn modelId="{77D3E93A-D225-2741-8F7E-A78CAEE52A71}" type="presParOf" srcId="{4B5797B0-C520-47EE-99ED-8A6E3D93DC5D}" destId="{4E5295A6-BAF1-4D8A-B158-2E7D03A100FC}" srcOrd="0" destOrd="0" presId="urn:microsoft.com/office/officeart/2005/8/layout/hierarchy3"/>
    <dgm:cxn modelId="{9F83E4B5-8F00-BA41-AA45-760DF34C7535}" type="presParOf" srcId="{4B5797B0-C520-47EE-99ED-8A6E3D93DC5D}" destId="{67E63869-3954-49B0-AEFF-73AD606FC3D6}" srcOrd="1" destOrd="0" presId="urn:microsoft.com/office/officeart/2005/8/layout/hierarchy3"/>
    <dgm:cxn modelId="{1CE4A9BA-2B70-8841-8624-F7A7AE8707FA}" type="presParOf" srcId="{C78D45D3-F03E-4CE7-B4BE-2FFD7C0D1D87}" destId="{88B32C34-5DE6-46E8-A59D-30AA4F75500A}" srcOrd="1" destOrd="0" presId="urn:microsoft.com/office/officeart/2005/8/layout/hierarchy3"/>
    <dgm:cxn modelId="{E7B96B6B-8CD3-164B-B4E4-D83D4996442C}" type="presParOf" srcId="{88B32C34-5DE6-46E8-A59D-30AA4F75500A}" destId="{53F3CB73-6BB7-43FF-A89F-25FE0EE1624F}" srcOrd="0" destOrd="0" presId="urn:microsoft.com/office/officeart/2005/8/layout/hierarchy3"/>
    <dgm:cxn modelId="{E9757378-E69C-D143-BF59-F42ADB83134D}" type="presParOf" srcId="{88B32C34-5DE6-46E8-A59D-30AA4F75500A}" destId="{84228E43-D2FA-4EA4-8EBE-7B7F7A793E70}" srcOrd="1" destOrd="0" presId="urn:microsoft.com/office/officeart/2005/8/layout/hierarchy3"/>
    <dgm:cxn modelId="{40B20A13-F21E-164F-B93F-6BF00ECE32A7}" type="presParOf" srcId="{88B32C34-5DE6-46E8-A59D-30AA4F75500A}" destId="{BCDBA3D6-CD3B-4CDF-A7B0-CDF2CA5C95FF}" srcOrd="2" destOrd="0" presId="urn:microsoft.com/office/officeart/2005/8/layout/hierarchy3"/>
    <dgm:cxn modelId="{4610A5BF-84B8-CC44-B5B9-26872E27D954}" type="presParOf" srcId="{88B32C34-5DE6-46E8-A59D-30AA4F75500A}" destId="{BAEE32C9-5107-47B8-AE66-D40A54AD1B52}" srcOrd="3" destOrd="0" presId="urn:microsoft.com/office/officeart/2005/8/layout/hierarchy3"/>
    <dgm:cxn modelId="{34F51DA8-0EC8-A84A-BBE5-C0401B8083B8}" type="presParOf" srcId="{88B32C34-5DE6-46E8-A59D-30AA4F75500A}" destId="{D3156380-BC8C-470E-B928-2773A3911668}" srcOrd="4" destOrd="0" presId="urn:microsoft.com/office/officeart/2005/8/layout/hierarchy3"/>
    <dgm:cxn modelId="{984ADCDD-4311-3948-B5FC-19336D3B0B89}" type="presParOf" srcId="{88B32C34-5DE6-46E8-A59D-30AA4F75500A}" destId="{D566DC5B-94DB-4D72-AF50-A3F792D58B5B}" srcOrd="5" destOrd="0" presId="urn:microsoft.com/office/officeart/2005/8/layout/hierarchy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71F2FE-E108-4DB1-B184-3A3996C80E9D}"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0EE1FA0B-ABE6-4580-9461-0ABBF84062E6}">
      <dgm:prSet phldrT="[Text]"/>
      <dgm:spPr/>
      <dgm:t>
        <a:bodyPr/>
        <a:lstStyle/>
        <a:p>
          <a:r>
            <a:rPr lang="en-US" dirty="0" err="1" smtClean="0"/>
            <a:t>DataRecorder</a:t>
          </a:r>
          <a:endParaRPr lang="en-US" dirty="0" smtClean="0"/>
        </a:p>
        <a:p>
          <a:r>
            <a:rPr lang="en-US" dirty="0" smtClean="0"/>
            <a:t>Suite</a:t>
          </a:r>
        </a:p>
      </dgm:t>
    </dgm:pt>
    <dgm:pt modelId="{8C6D34CA-62E5-4FD3-9D8E-D4384AC1578E}" type="parTrans" cxnId="{EC938591-C527-414E-B1D9-9ED067B6231F}">
      <dgm:prSet/>
      <dgm:spPr/>
      <dgm:t>
        <a:bodyPr/>
        <a:lstStyle/>
        <a:p>
          <a:endParaRPr lang="en-US"/>
        </a:p>
      </dgm:t>
    </dgm:pt>
    <dgm:pt modelId="{6C9E934F-8C71-4C00-A1BF-2DDC14C03FDD}" type="sibTrans" cxnId="{EC938591-C527-414E-B1D9-9ED067B6231F}">
      <dgm:prSet/>
      <dgm:spPr/>
      <dgm:t>
        <a:bodyPr/>
        <a:lstStyle/>
        <a:p>
          <a:endParaRPr lang="en-US"/>
        </a:p>
      </dgm:t>
    </dgm:pt>
    <dgm:pt modelId="{A6409770-6E04-4BB9-8F02-461A73840291}">
      <dgm:prSet phldrT="[Text]"/>
      <dgm:spPr/>
      <dgm:t>
        <a:bodyPr/>
        <a:lstStyle/>
        <a:p>
          <a:r>
            <a:rPr lang="en-US" dirty="0" err="1" smtClean="0"/>
            <a:t>RecorderMidlet</a:t>
          </a:r>
          <a:endParaRPr lang="en-US" dirty="0"/>
        </a:p>
      </dgm:t>
    </dgm:pt>
    <dgm:pt modelId="{CDABFBFC-A5D7-41F4-97B1-9E60B1BC2CDA}" type="parTrans" cxnId="{78AF3B77-77E6-4527-B2B8-259346A9BECC}">
      <dgm:prSet/>
      <dgm:spPr/>
      <dgm:t>
        <a:bodyPr/>
        <a:lstStyle/>
        <a:p>
          <a:endParaRPr lang="en-US"/>
        </a:p>
      </dgm:t>
    </dgm:pt>
    <dgm:pt modelId="{AEF8D50D-3F1C-4515-A66A-459327FB0550}" type="sibTrans" cxnId="{78AF3B77-77E6-4527-B2B8-259346A9BECC}">
      <dgm:prSet/>
      <dgm:spPr/>
      <dgm:t>
        <a:bodyPr/>
        <a:lstStyle/>
        <a:p>
          <a:endParaRPr lang="en-US"/>
        </a:p>
      </dgm:t>
    </dgm:pt>
    <dgm:pt modelId="{8BA2145D-2CF4-43EE-B179-1092AEE63880}">
      <dgm:prSet phldrT="[Text]"/>
      <dgm:spPr/>
      <dgm:t>
        <a:bodyPr/>
        <a:lstStyle/>
        <a:p>
          <a:r>
            <a:rPr lang="en-US" dirty="0" err="1" smtClean="0"/>
            <a:t>ServerMidlet</a:t>
          </a:r>
          <a:endParaRPr lang="en-US" dirty="0"/>
        </a:p>
      </dgm:t>
    </dgm:pt>
    <dgm:pt modelId="{026C11B6-008D-41CB-BB5E-9FD9A4E1AA0F}" type="parTrans" cxnId="{6B196CC1-5DAE-4425-B837-69FA582FAC6E}">
      <dgm:prSet/>
      <dgm:spPr/>
      <dgm:t>
        <a:bodyPr/>
        <a:lstStyle/>
        <a:p>
          <a:endParaRPr lang="en-US"/>
        </a:p>
      </dgm:t>
    </dgm:pt>
    <dgm:pt modelId="{342E3F1A-0A03-4381-9E35-C9E571554DF3}" type="sibTrans" cxnId="{6B196CC1-5DAE-4425-B837-69FA582FAC6E}">
      <dgm:prSet/>
      <dgm:spPr/>
      <dgm:t>
        <a:bodyPr/>
        <a:lstStyle/>
        <a:p>
          <a:endParaRPr lang="en-US"/>
        </a:p>
      </dgm:t>
    </dgm:pt>
    <dgm:pt modelId="{476A1086-EBF4-449F-A572-00F0AFA49059}">
      <dgm:prSet/>
      <dgm:spPr/>
      <dgm:t>
        <a:bodyPr/>
        <a:lstStyle/>
        <a:p>
          <a:r>
            <a:rPr lang="en-US" dirty="0" err="1" smtClean="0"/>
            <a:t>ReaderMidlet</a:t>
          </a:r>
          <a:endParaRPr lang="en-US" dirty="0"/>
        </a:p>
      </dgm:t>
    </dgm:pt>
    <dgm:pt modelId="{8BB8EB33-FE0C-4A89-95E9-1D5C5C5E4E97}" type="parTrans" cxnId="{2A291241-C11B-4C64-9B6F-47AD4C6B7085}">
      <dgm:prSet/>
      <dgm:spPr/>
      <dgm:t>
        <a:bodyPr/>
        <a:lstStyle/>
        <a:p>
          <a:endParaRPr lang="en-US"/>
        </a:p>
      </dgm:t>
    </dgm:pt>
    <dgm:pt modelId="{FE0E2672-84CE-4469-85B9-F5CF786143D4}" type="sibTrans" cxnId="{2A291241-C11B-4C64-9B6F-47AD4C6B7085}">
      <dgm:prSet/>
      <dgm:spPr/>
      <dgm:t>
        <a:bodyPr/>
        <a:lstStyle/>
        <a:p>
          <a:endParaRPr lang="en-US"/>
        </a:p>
      </dgm:t>
    </dgm:pt>
    <dgm:pt modelId="{86FF0233-D326-4129-A586-77375B182017}" type="pres">
      <dgm:prSet presAssocID="{C471F2FE-E108-4DB1-B184-3A3996C80E9D}" presName="diagram" presStyleCnt="0">
        <dgm:presLayoutVars>
          <dgm:chPref val="1"/>
          <dgm:dir/>
          <dgm:animOne val="branch"/>
          <dgm:animLvl val="lvl"/>
          <dgm:resizeHandles/>
        </dgm:presLayoutVars>
      </dgm:prSet>
      <dgm:spPr/>
      <dgm:t>
        <a:bodyPr/>
        <a:lstStyle/>
        <a:p>
          <a:endParaRPr lang="en-US"/>
        </a:p>
      </dgm:t>
    </dgm:pt>
    <dgm:pt modelId="{C78D45D3-F03E-4CE7-B4BE-2FFD7C0D1D87}" type="pres">
      <dgm:prSet presAssocID="{0EE1FA0B-ABE6-4580-9461-0ABBF84062E6}" presName="root" presStyleCnt="0"/>
      <dgm:spPr/>
    </dgm:pt>
    <dgm:pt modelId="{4B5797B0-C520-47EE-99ED-8A6E3D93DC5D}" type="pres">
      <dgm:prSet presAssocID="{0EE1FA0B-ABE6-4580-9461-0ABBF84062E6}" presName="rootComposite" presStyleCnt="0"/>
      <dgm:spPr/>
    </dgm:pt>
    <dgm:pt modelId="{4E5295A6-BAF1-4D8A-B158-2E7D03A100FC}" type="pres">
      <dgm:prSet presAssocID="{0EE1FA0B-ABE6-4580-9461-0ABBF84062E6}" presName="rootText" presStyleLbl="node1" presStyleIdx="0" presStyleCnt="1" custLinFactX="-65076" custLinFactNeighborX="-100000" custLinFactNeighborY="30747"/>
      <dgm:spPr/>
      <dgm:t>
        <a:bodyPr/>
        <a:lstStyle/>
        <a:p>
          <a:endParaRPr lang="en-US"/>
        </a:p>
      </dgm:t>
    </dgm:pt>
    <dgm:pt modelId="{67E63869-3954-49B0-AEFF-73AD606FC3D6}" type="pres">
      <dgm:prSet presAssocID="{0EE1FA0B-ABE6-4580-9461-0ABBF84062E6}" presName="rootConnector" presStyleLbl="node1" presStyleIdx="0" presStyleCnt="1"/>
      <dgm:spPr/>
      <dgm:t>
        <a:bodyPr/>
        <a:lstStyle/>
        <a:p>
          <a:endParaRPr lang="en-US"/>
        </a:p>
      </dgm:t>
    </dgm:pt>
    <dgm:pt modelId="{88B32C34-5DE6-46E8-A59D-30AA4F75500A}" type="pres">
      <dgm:prSet presAssocID="{0EE1FA0B-ABE6-4580-9461-0ABBF84062E6}" presName="childShape" presStyleCnt="0"/>
      <dgm:spPr/>
    </dgm:pt>
    <dgm:pt modelId="{53F3CB73-6BB7-43FF-A89F-25FE0EE1624F}" type="pres">
      <dgm:prSet presAssocID="{CDABFBFC-A5D7-41F4-97B1-9E60B1BC2CDA}" presName="Name13" presStyleLbl="parChTrans1D2" presStyleIdx="0" presStyleCnt="3"/>
      <dgm:spPr/>
      <dgm:t>
        <a:bodyPr/>
        <a:lstStyle/>
        <a:p>
          <a:endParaRPr lang="en-US"/>
        </a:p>
      </dgm:t>
    </dgm:pt>
    <dgm:pt modelId="{84228E43-D2FA-4EA4-8EBE-7B7F7A793E70}" type="pres">
      <dgm:prSet presAssocID="{A6409770-6E04-4BB9-8F02-461A73840291}" presName="childText" presStyleLbl="bgAcc1" presStyleIdx="0" presStyleCnt="3" custScaleX="113218" custLinFactX="-100000" custLinFactNeighborX="-105646" custLinFactNeighborY="24798">
        <dgm:presLayoutVars>
          <dgm:bulletEnabled val="1"/>
        </dgm:presLayoutVars>
      </dgm:prSet>
      <dgm:spPr/>
      <dgm:t>
        <a:bodyPr/>
        <a:lstStyle/>
        <a:p>
          <a:endParaRPr lang="en-US"/>
        </a:p>
      </dgm:t>
    </dgm:pt>
    <dgm:pt modelId="{BCDBA3D6-CD3B-4CDF-A7B0-CDF2CA5C95FF}" type="pres">
      <dgm:prSet presAssocID="{8BB8EB33-FE0C-4A89-95E9-1D5C5C5E4E97}" presName="Name13" presStyleLbl="parChTrans1D2" presStyleIdx="1" presStyleCnt="3"/>
      <dgm:spPr/>
      <dgm:t>
        <a:bodyPr/>
        <a:lstStyle/>
        <a:p>
          <a:endParaRPr lang="en-US"/>
        </a:p>
      </dgm:t>
    </dgm:pt>
    <dgm:pt modelId="{BAEE32C9-5107-47B8-AE66-D40A54AD1B52}" type="pres">
      <dgm:prSet presAssocID="{476A1086-EBF4-449F-A572-00F0AFA49059}" presName="childText" presStyleLbl="bgAcc1" presStyleIdx="1" presStyleCnt="3" custScaleX="113218" custLinFactX="-100000" custLinFactNeighborX="-106344" custLinFactNeighborY="11965">
        <dgm:presLayoutVars>
          <dgm:bulletEnabled val="1"/>
        </dgm:presLayoutVars>
      </dgm:prSet>
      <dgm:spPr/>
      <dgm:t>
        <a:bodyPr/>
        <a:lstStyle/>
        <a:p>
          <a:endParaRPr lang="en-US"/>
        </a:p>
      </dgm:t>
    </dgm:pt>
    <dgm:pt modelId="{D3156380-BC8C-470E-B928-2773A3911668}" type="pres">
      <dgm:prSet presAssocID="{026C11B6-008D-41CB-BB5E-9FD9A4E1AA0F}" presName="Name13" presStyleLbl="parChTrans1D2" presStyleIdx="2" presStyleCnt="3"/>
      <dgm:spPr/>
      <dgm:t>
        <a:bodyPr/>
        <a:lstStyle/>
        <a:p>
          <a:endParaRPr lang="en-US"/>
        </a:p>
      </dgm:t>
    </dgm:pt>
    <dgm:pt modelId="{D566DC5B-94DB-4D72-AF50-A3F792D58B5B}" type="pres">
      <dgm:prSet presAssocID="{8BA2145D-2CF4-43EE-B179-1092AEE63880}" presName="childText" presStyleLbl="bgAcc1" presStyleIdx="2" presStyleCnt="3" custScaleX="113218" custLinFactX="-100000" custLinFactNeighborX="-106344" custLinFactNeighborY="17916">
        <dgm:presLayoutVars>
          <dgm:bulletEnabled val="1"/>
        </dgm:presLayoutVars>
      </dgm:prSet>
      <dgm:spPr/>
      <dgm:t>
        <a:bodyPr/>
        <a:lstStyle/>
        <a:p>
          <a:endParaRPr lang="en-US"/>
        </a:p>
      </dgm:t>
    </dgm:pt>
  </dgm:ptLst>
  <dgm:cxnLst>
    <dgm:cxn modelId="{A4D480CC-117E-9645-9201-CD1B7B73A181}" type="presOf" srcId="{476A1086-EBF4-449F-A572-00F0AFA49059}" destId="{BAEE32C9-5107-47B8-AE66-D40A54AD1B52}" srcOrd="0" destOrd="0" presId="urn:microsoft.com/office/officeart/2005/8/layout/hierarchy3"/>
    <dgm:cxn modelId="{D51383F3-FA3F-234B-AAE9-6E40D5DE649A}" type="presOf" srcId="{CDABFBFC-A5D7-41F4-97B1-9E60B1BC2CDA}" destId="{53F3CB73-6BB7-43FF-A89F-25FE0EE1624F}" srcOrd="0" destOrd="0" presId="urn:microsoft.com/office/officeart/2005/8/layout/hierarchy3"/>
    <dgm:cxn modelId="{EC938591-C527-414E-B1D9-9ED067B6231F}" srcId="{C471F2FE-E108-4DB1-B184-3A3996C80E9D}" destId="{0EE1FA0B-ABE6-4580-9461-0ABBF84062E6}" srcOrd="0" destOrd="0" parTransId="{8C6D34CA-62E5-4FD3-9D8E-D4384AC1578E}" sibTransId="{6C9E934F-8C71-4C00-A1BF-2DDC14C03FDD}"/>
    <dgm:cxn modelId="{78AF3B77-77E6-4527-B2B8-259346A9BECC}" srcId="{0EE1FA0B-ABE6-4580-9461-0ABBF84062E6}" destId="{A6409770-6E04-4BB9-8F02-461A73840291}" srcOrd="0" destOrd="0" parTransId="{CDABFBFC-A5D7-41F4-97B1-9E60B1BC2CDA}" sibTransId="{AEF8D50D-3F1C-4515-A66A-459327FB0550}"/>
    <dgm:cxn modelId="{1E80448F-A3A8-B041-BE9E-5FEA783D8DA4}" type="presOf" srcId="{A6409770-6E04-4BB9-8F02-461A73840291}" destId="{84228E43-D2FA-4EA4-8EBE-7B7F7A793E70}" srcOrd="0" destOrd="0" presId="urn:microsoft.com/office/officeart/2005/8/layout/hierarchy3"/>
    <dgm:cxn modelId="{A398C48A-6AB7-1F4D-B38E-9B00556284D6}" type="presOf" srcId="{C471F2FE-E108-4DB1-B184-3A3996C80E9D}" destId="{86FF0233-D326-4129-A586-77375B182017}" srcOrd="0" destOrd="0" presId="urn:microsoft.com/office/officeart/2005/8/layout/hierarchy3"/>
    <dgm:cxn modelId="{2A291241-C11B-4C64-9B6F-47AD4C6B7085}" srcId="{0EE1FA0B-ABE6-4580-9461-0ABBF84062E6}" destId="{476A1086-EBF4-449F-A572-00F0AFA49059}" srcOrd="1" destOrd="0" parTransId="{8BB8EB33-FE0C-4A89-95E9-1D5C5C5E4E97}" sibTransId="{FE0E2672-84CE-4469-85B9-F5CF786143D4}"/>
    <dgm:cxn modelId="{1438489D-A492-6D4E-97FE-AC899D27C1DB}" type="presOf" srcId="{8BB8EB33-FE0C-4A89-95E9-1D5C5C5E4E97}" destId="{BCDBA3D6-CD3B-4CDF-A7B0-CDF2CA5C95FF}" srcOrd="0" destOrd="0" presId="urn:microsoft.com/office/officeart/2005/8/layout/hierarchy3"/>
    <dgm:cxn modelId="{BA0F0BB8-D43A-FD45-9031-1C6AA5CD7012}" type="presOf" srcId="{026C11B6-008D-41CB-BB5E-9FD9A4E1AA0F}" destId="{D3156380-BC8C-470E-B928-2773A3911668}" srcOrd="0" destOrd="0" presId="urn:microsoft.com/office/officeart/2005/8/layout/hierarchy3"/>
    <dgm:cxn modelId="{919021CC-B458-BB48-A66B-F3302F92961C}" type="presOf" srcId="{0EE1FA0B-ABE6-4580-9461-0ABBF84062E6}" destId="{4E5295A6-BAF1-4D8A-B158-2E7D03A100FC}" srcOrd="0" destOrd="0" presId="urn:microsoft.com/office/officeart/2005/8/layout/hierarchy3"/>
    <dgm:cxn modelId="{6B196CC1-5DAE-4425-B837-69FA582FAC6E}" srcId="{0EE1FA0B-ABE6-4580-9461-0ABBF84062E6}" destId="{8BA2145D-2CF4-43EE-B179-1092AEE63880}" srcOrd="2" destOrd="0" parTransId="{026C11B6-008D-41CB-BB5E-9FD9A4E1AA0F}" sibTransId="{342E3F1A-0A03-4381-9E35-C9E571554DF3}"/>
    <dgm:cxn modelId="{0F0B1C1E-13AC-D24F-822C-F16E3095E9B7}" type="presOf" srcId="{8BA2145D-2CF4-43EE-B179-1092AEE63880}" destId="{D566DC5B-94DB-4D72-AF50-A3F792D58B5B}" srcOrd="0" destOrd="0" presId="urn:microsoft.com/office/officeart/2005/8/layout/hierarchy3"/>
    <dgm:cxn modelId="{1AF4E3A9-14A1-304B-82C0-4F2A71BA9325}" type="presOf" srcId="{0EE1FA0B-ABE6-4580-9461-0ABBF84062E6}" destId="{67E63869-3954-49B0-AEFF-73AD606FC3D6}" srcOrd="1" destOrd="0" presId="urn:microsoft.com/office/officeart/2005/8/layout/hierarchy3"/>
    <dgm:cxn modelId="{9C78307D-7D9C-2645-8C5C-AE6B14B430BD}" type="presParOf" srcId="{86FF0233-D326-4129-A586-77375B182017}" destId="{C78D45D3-F03E-4CE7-B4BE-2FFD7C0D1D87}" srcOrd="0" destOrd="0" presId="urn:microsoft.com/office/officeart/2005/8/layout/hierarchy3"/>
    <dgm:cxn modelId="{49815784-980A-3543-9DB4-FA25ECC0A9C6}" type="presParOf" srcId="{C78D45D3-F03E-4CE7-B4BE-2FFD7C0D1D87}" destId="{4B5797B0-C520-47EE-99ED-8A6E3D93DC5D}" srcOrd="0" destOrd="0" presId="urn:microsoft.com/office/officeart/2005/8/layout/hierarchy3"/>
    <dgm:cxn modelId="{77203F3E-CDE3-094D-A0B8-FD87FC9960AD}" type="presParOf" srcId="{4B5797B0-C520-47EE-99ED-8A6E3D93DC5D}" destId="{4E5295A6-BAF1-4D8A-B158-2E7D03A100FC}" srcOrd="0" destOrd="0" presId="urn:microsoft.com/office/officeart/2005/8/layout/hierarchy3"/>
    <dgm:cxn modelId="{9C8256D8-CF80-2F47-9178-A86AA60E792C}" type="presParOf" srcId="{4B5797B0-C520-47EE-99ED-8A6E3D93DC5D}" destId="{67E63869-3954-49B0-AEFF-73AD606FC3D6}" srcOrd="1" destOrd="0" presId="urn:microsoft.com/office/officeart/2005/8/layout/hierarchy3"/>
    <dgm:cxn modelId="{D059EB1F-0BFE-9C47-8020-2221DB7DE94D}" type="presParOf" srcId="{C78D45D3-F03E-4CE7-B4BE-2FFD7C0D1D87}" destId="{88B32C34-5DE6-46E8-A59D-30AA4F75500A}" srcOrd="1" destOrd="0" presId="urn:microsoft.com/office/officeart/2005/8/layout/hierarchy3"/>
    <dgm:cxn modelId="{CE9BE50D-A713-2749-93AE-7D91F31C12BF}" type="presParOf" srcId="{88B32C34-5DE6-46E8-A59D-30AA4F75500A}" destId="{53F3CB73-6BB7-43FF-A89F-25FE0EE1624F}" srcOrd="0" destOrd="0" presId="urn:microsoft.com/office/officeart/2005/8/layout/hierarchy3"/>
    <dgm:cxn modelId="{5AE14573-3525-334D-8B24-437584EC9942}" type="presParOf" srcId="{88B32C34-5DE6-46E8-A59D-30AA4F75500A}" destId="{84228E43-D2FA-4EA4-8EBE-7B7F7A793E70}" srcOrd="1" destOrd="0" presId="urn:microsoft.com/office/officeart/2005/8/layout/hierarchy3"/>
    <dgm:cxn modelId="{55C26D0D-A59D-F744-99BB-CD149EF50B70}" type="presParOf" srcId="{88B32C34-5DE6-46E8-A59D-30AA4F75500A}" destId="{BCDBA3D6-CD3B-4CDF-A7B0-CDF2CA5C95FF}" srcOrd="2" destOrd="0" presId="urn:microsoft.com/office/officeart/2005/8/layout/hierarchy3"/>
    <dgm:cxn modelId="{552A32DD-D772-B043-A28F-8030FF26BA79}" type="presParOf" srcId="{88B32C34-5DE6-46E8-A59D-30AA4F75500A}" destId="{BAEE32C9-5107-47B8-AE66-D40A54AD1B52}" srcOrd="3" destOrd="0" presId="urn:microsoft.com/office/officeart/2005/8/layout/hierarchy3"/>
    <dgm:cxn modelId="{BD1B7695-4E7E-0342-AE11-71D13CADD7A7}" type="presParOf" srcId="{88B32C34-5DE6-46E8-A59D-30AA4F75500A}" destId="{D3156380-BC8C-470E-B928-2773A3911668}" srcOrd="4" destOrd="0" presId="urn:microsoft.com/office/officeart/2005/8/layout/hierarchy3"/>
    <dgm:cxn modelId="{881855D8-CCEC-E947-92C6-51DA0139670B}" type="presParOf" srcId="{88B32C34-5DE6-46E8-A59D-30AA4F75500A}" destId="{D566DC5B-94DB-4D72-AF50-A3F792D58B5B}" srcOrd="5" destOrd="0" presId="urn:microsoft.com/office/officeart/2005/8/layout/hierarchy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E5295A6-BAF1-4D8A-B158-2E7D03A100FC}">
      <dsp:nvSpPr>
        <dsp:cNvPr id="0" name=""/>
        <dsp:cNvSpPr/>
      </dsp:nvSpPr>
      <dsp:spPr>
        <a:xfrm>
          <a:off x="1108532" y="210115"/>
          <a:ext cx="1364233" cy="68211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err="1" smtClean="0"/>
            <a:t>DataRecorder</a:t>
          </a:r>
          <a:endParaRPr lang="en-US" sz="1600" kern="1200" dirty="0" smtClean="0"/>
        </a:p>
        <a:p>
          <a:pPr lvl="0" algn="ctr" defTabSz="711200">
            <a:lnSpc>
              <a:spcPct val="90000"/>
            </a:lnSpc>
            <a:spcBef>
              <a:spcPct val="0"/>
            </a:spcBef>
            <a:spcAft>
              <a:spcPct val="35000"/>
            </a:spcAft>
          </a:pPr>
          <a:r>
            <a:rPr lang="en-US" sz="1600" kern="1200" dirty="0" smtClean="0"/>
            <a:t>Suite</a:t>
          </a:r>
        </a:p>
      </dsp:txBody>
      <dsp:txXfrm>
        <a:off x="1108532" y="210115"/>
        <a:ext cx="1364233" cy="682116"/>
      </dsp:txXfrm>
    </dsp:sp>
    <dsp:sp modelId="{53F3CB73-6BB7-43FF-A89F-25FE0EE1624F}">
      <dsp:nvSpPr>
        <dsp:cNvPr id="0" name=""/>
        <dsp:cNvSpPr/>
      </dsp:nvSpPr>
      <dsp:spPr>
        <a:xfrm>
          <a:off x="1244955" y="892231"/>
          <a:ext cx="144052" cy="471008"/>
        </a:xfrm>
        <a:custGeom>
          <a:avLst/>
          <a:gdLst/>
          <a:ahLst/>
          <a:cxnLst/>
          <a:rect l="0" t="0" r="0" b="0"/>
          <a:pathLst>
            <a:path>
              <a:moveTo>
                <a:pt x="0" y="0"/>
              </a:moveTo>
              <a:lnTo>
                <a:pt x="0" y="471008"/>
              </a:lnTo>
              <a:lnTo>
                <a:pt x="144052" y="47100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228E43-D2FA-4EA4-8EBE-7B7F7A793E70}">
      <dsp:nvSpPr>
        <dsp:cNvPr id="0" name=""/>
        <dsp:cNvSpPr/>
      </dsp:nvSpPr>
      <dsp:spPr>
        <a:xfrm>
          <a:off x="1389007" y="1022181"/>
          <a:ext cx="1235645" cy="6821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kern="1200" dirty="0" err="1" smtClean="0"/>
            <a:t>RecorderMidlet</a:t>
          </a:r>
          <a:endParaRPr lang="en-US" sz="1300" kern="1200" dirty="0"/>
        </a:p>
      </dsp:txBody>
      <dsp:txXfrm>
        <a:off x="1389007" y="1022181"/>
        <a:ext cx="1235645" cy="682116"/>
      </dsp:txXfrm>
    </dsp:sp>
    <dsp:sp modelId="{BCDBA3D6-CD3B-4CDF-A7B0-CDF2CA5C95FF}">
      <dsp:nvSpPr>
        <dsp:cNvPr id="0" name=""/>
        <dsp:cNvSpPr/>
      </dsp:nvSpPr>
      <dsp:spPr>
        <a:xfrm>
          <a:off x="1244955" y="892231"/>
          <a:ext cx="136434" cy="1236117"/>
        </a:xfrm>
        <a:custGeom>
          <a:avLst/>
          <a:gdLst/>
          <a:ahLst/>
          <a:cxnLst/>
          <a:rect l="0" t="0" r="0" b="0"/>
          <a:pathLst>
            <a:path>
              <a:moveTo>
                <a:pt x="0" y="0"/>
              </a:moveTo>
              <a:lnTo>
                <a:pt x="0" y="1236117"/>
              </a:lnTo>
              <a:lnTo>
                <a:pt x="136434" y="123611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EE32C9-5107-47B8-AE66-D40A54AD1B52}">
      <dsp:nvSpPr>
        <dsp:cNvPr id="0" name=""/>
        <dsp:cNvSpPr/>
      </dsp:nvSpPr>
      <dsp:spPr>
        <a:xfrm>
          <a:off x="1381390" y="1787291"/>
          <a:ext cx="1235645" cy="6821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kern="1200" dirty="0" err="1" smtClean="0"/>
            <a:t>ReaderMidlet</a:t>
          </a:r>
          <a:endParaRPr lang="en-US" sz="1300" kern="1200" dirty="0"/>
        </a:p>
      </dsp:txBody>
      <dsp:txXfrm>
        <a:off x="1381390" y="1787291"/>
        <a:ext cx="1235645" cy="682116"/>
      </dsp:txXfrm>
    </dsp:sp>
    <dsp:sp modelId="{D3156380-BC8C-470E-B928-2773A3911668}">
      <dsp:nvSpPr>
        <dsp:cNvPr id="0" name=""/>
        <dsp:cNvSpPr/>
      </dsp:nvSpPr>
      <dsp:spPr>
        <a:xfrm>
          <a:off x="1244955" y="892231"/>
          <a:ext cx="136434" cy="2007533"/>
        </a:xfrm>
        <a:custGeom>
          <a:avLst/>
          <a:gdLst/>
          <a:ahLst/>
          <a:cxnLst/>
          <a:rect l="0" t="0" r="0" b="0"/>
          <a:pathLst>
            <a:path>
              <a:moveTo>
                <a:pt x="0" y="0"/>
              </a:moveTo>
              <a:lnTo>
                <a:pt x="0" y="2007533"/>
              </a:lnTo>
              <a:lnTo>
                <a:pt x="136434" y="200753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66DC5B-94DB-4D72-AF50-A3F792D58B5B}">
      <dsp:nvSpPr>
        <dsp:cNvPr id="0" name=""/>
        <dsp:cNvSpPr/>
      </dsp:nvSpPr>
      <dsp:spPr>
        <a:xfrm>
          <a:off x="1381390" y="2558706"/>
          <a:ext cx="1235645" cy="6821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kern="1200" dirty="0" err="1" smtClean="0"/>
            <a:t>ServerMidlet</a:t>
          </a:r>
          <a:endParaRPr lang="en-US" sz="1300" kern="1200" dirty="0"/>
        </a:p>
      </dsp:txBody>
      <dsp:txXfrm>
        <a:off x="1381390" y="2558706"/>
        <a:ext cx="1235645" cy="682116"/>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E5295A6-BAF1-4D8A-B158-2E7D03A100FC}">
      <dsp:nvSpPr>
        <dsp:cNvPr id="0" name=""/>
        <dsp:cNvSpPr/>
      </dsp:nvSpPr>
      <dsp:spPr>
        <a:xfrm>
          <a:off x="1108532" y="210115"/>
          <a:ext cx="1364233" cy="68211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err="1" smtClean="0"/>
            <a:t>DataRecorder</a:t>
          </a:r>
          <a:endParaRPr lang="en-US" sz="1600" kern="1200" dirty="0" smtClean="0"/>
        </a:p>
        <a:p>
          <a:pPr lvl="0" algn="ctr" defTabSz="711200">
            <a:lnSpc>
              <a:spcPct val="90000"/>
            </a:lnSpc>
            <a:spcBef>
              <a:spcPct val="0"/>
            </a:spcBef>
            <a:spcAft>
              <a:spcPct val="35000"/>
            </a:spcAft>
          </a:pPr>
          <a:r>
            <a:rPr lang="en-US" sz="1600" kern="1200" dirty="0" smtClean="0"/>
            <a:t>Suite</a:t>
          </a:r>
        </a:p>
      </dsp:txBody>
      <dsp:txXfrm>
        <a:off x="1108532" y="210115"/>
        <a:ext cx="1364233" cy="682116"/>
      </dsp:txXfrm>
    </dsp:sp>
    <dsp:sp modelId="{53F3CB73-6BB7-43FF-A89F-25FE0EE1624F}">
      <dsp:nvSpPr>
        <dsp:cNvPr id="0" name=""/>
        <dsp:cNvSpPr/>
      </dsp:nvSpPr>
      <dsp:spPr>
        <a:xfrm>
          <a:off x="1244955" y="892231"/>
          <a:ext cx="144052" cy="471008"/>
        </a:xfrm>
        <a:custGeom>
          <a:avLst/>
          <a:gdLst/>
          <a:ahLst/>
          <a:cxnLst/>
          <a:rect l="0" t="0" r="0" b="0"/>
          <a:pathLst>
            <a:path>
              <a:moveTo>
                <a:pt x="0" y="0"/>
              </a:moveTo>
              <a:lnTo>
                <a:pt x="0" y="471008"/>
              </a:lnTo>
              <a:lnTo>
                <a:pt x="144052" y="47100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228E43-D2FA-4EA4-8EBE-7B7F7A793E70}">
      <dsp:nvSpPr>
        <dsp:cNvPr id="0" name=""/>
        <dsp:cNvSpPr/>
      </dsp:nvSpPr>
      <dsp:spPr>
        <a:xfrm>
          <a:off x="1389007" y="1022181"/>
          <a:ext cx="1235645" cy="6821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kern="1200" dirty="0" err="1" smtClean="0"/>
            <a:t>RecorderMidlet</a:t>
          </a:r>
          <a:endParaRPr lang="en-US" sz="1300" kern="1200" dirty="0"/>
        </a:p>
      </dsp:txBody>
      <dsp:txXfrm>
        <a:off x="1389007" y="1022181"/>
        <a:ext cx="1235645" cy="682116"/>
      </dsp:txXfrm>
    </dsp:sp>
    <dsp:sp modelId="{BCDBA3D6-CD3B-4CDF-A7B0-CDF2CA5C95FF}">
      <dsp:nvSpPr>
        <dsp:cNvPr id="0" name=""/>
        <dsp:cNvSpPr/>
      </dsp:nvSpPr>
      <dsp:spPr>
        <a:xfrm>
          <a:off x="1244955" y="892231"/>
          <a:ext cx="136434" cy="1236117"/>
        </a:xfrm>
        <a:custGeom>
          <a:avLst/>
          <a:gdLst/>
          <a:ahLst/>
          <a:cxnLst/>
          <a:rect l="0" t="0" r="0" b="0"/>
          <a:pathLst>
            <a:path>
              <a:moveTo>
                <a:pt x="0" y="0"/>
              </a:moveTo>
              <a:lnTo>
                <a:pt x="0" y="1236117"/>
              </a:lnTo>
              <a:lnTo>
                <a:pt x="136434" y="123611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EE32C9-5107-47B8-AE66-D40A54AD1B52}">
      <dsp:nvSpPr>
        <dsp:cNvPr id="0" name=""/>
        <dsp:cNvSpPr/>
      </dsp:nvSpPr>
      <dsp:spPr>
        <a:xfrm>
          <a:off x="1381390" y="1787291"/>
          <a:ext cx="1235645" cy="6821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kern="1200" dirty="0" err="1" smtClean="0"/>
            <a:t>ReaderMidlet</a:t>
          </a:r>
          <a:endParaRPr lang="en-US" sz="1300" kern="1200" dirty="0"/>
        </a:p>
      </dsp:txBody>
      <dsp:txXfrm>
        <a:off x="1381390" y="1787291"/>
        <a:ext cx="1235645" cy="682116"/>
      </dsp:txXfrm>
    </dsp:sp>
    <dsp:sp modelId="{D3156380-BC8C-470E-B928-2773A3911668}">
      <dsp:nvSpPr>
        <dsp:cNvPr id="0" name=""/>
        <dsp:cNvSpPr/>
      </dsp:nvSpPr>
      <dsp:spPr>
        <a:xfrm>
          <a:off x="1244955" y="892231"/>
          <a:ext cx="136434" cy="2007533"/>
        </a:xfrm>
        <a:custGeom>
          <a:avLst/>
          <a:gdLst/>
          <a:ahLst/>
          <a:cxnLst/>
          <a:rect l="0" t="0" r="0" b="0"/>
          <a:pathLst>
            <a:path>
              <a:moveTo>
                <a:pt x="0" y="0"/>
              </a:moveTo>
              <a:lnTo>
                <a:pt x="0" y="2007533"/>
              </a:lnTo>
              <a:lnTo>
                <a:pt x="136434" y="200753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66DC5B-94DB-4D72-AF50-A3F792D58B5B}">
      <dsp:nvSpPr>
        <dsp:cNvPr id="0" name=""/>
        <dsp:cNvSpPr/>
      </dsp:nvSpPr>
      <dsp:spPr>
        <a:xfrm>
          <a:off x="1381390" y="2558706"/>
          <a:ext cx="1235645" cy="6821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kern="1200" dirty="0" err="1" smtClean="0"/>
            <a:t>ServerMidlet</a:t>
          </a:r>
          <a:endParaRPr lang="en-US" sz="1300" kern="1200" dirty="0"/>
        </a:p>
      </dsp:txBody>
      <dsp:txXfrm>
        <a:off x="1381390" y="2558706"/>
        <a:ext cx="1235645" cy="68211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434999" cy="354965"/>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sz="quarter" idx="1"/>
          </p:nvPr>
        </p:nvSpPr>
        <p:spPr>
          <a:xfrm>
            <a:off x="5797246" y="0"/>
            <a:ext cx="4434999" cy="354965"/>
          </a:xfrm>
          <a:prstGeom prst="rect">
            <a:avLst/>
          </a:prstGeom>
        </p:spPr>
        <p:txBody>
          <a:bodyPr vert="horz" lIns="99048" tIns="49524" rIns="99048" bIns="49524" rtlCol="0"/>
          <a:lstStyle>
            <a:lvl1pPr algn="r">
              <a:defRPr sz="1300"/>
            </a:lvl1pPr>
          </a:lstStyle>
          <a:p>
            <a:fld id="{E99333BE-0D34-4F62-BD6E-2C3B14663373}" type="datetimeFigureOut">
              <a:rPr lang="en-US" smtClean="0"/>
              <a:pPr/>
              <a:t>2/26/15</a:t>
            </a:fld>
            <a:endParaRPr lang="en-US"/>
          </a:p>
        </p:txBody>
      </p:sp>
      <p:sp>
        <p:nvSpPr>
          <p:cNvPr id="4" name="Footer Placeholder 3"/>
          <p:cNvSpPr>
            <a:spLocks noGrp="1"/>
          </p:cNvSpPr>
          <p:nvPr>
            <p:ph type="ftr" sz="quarter" idx="2"/>
          </p:nvPr>
        </p:nvSpPr>
        <p:spPr>
          <a:xfrm>
            <a:off x="0" y="6743103"/>
            <a:ext cx="4434999" cy="354965"/>
          </a:xfrm>
          <a:prstGeom prst="rect">
            <a:avLst/>
          </a:prstGeom>
        </p:spPr>
        <p:txBody>
          <a:bodyPr vert="horz" lIns="99048" tIns="49524" rIns="99048" bIns="49524" rtlCol="0" anchor="b"/>
          <a:lstStyle>
            <a:lvl1pPr algn="l">
              <a:defRPr sz="1300"/>
            </a:lvl1pPr>
          </a:lstStyle>
          <a:p>
            <a:endParaRPr lang="en-US"/>
          </a:p>
        </p:txBody>
      </p:sp>
      <p:sp>
        <p:nvSpPr>
          <p:cNvPr id="5" name="Slide Number Placeholder 4"/>
          <p:cNvSpPr>
            <a:spLocks noGrp="1"/>
          </p:cNvSpPr>
          <p:nvPr>
            <p:ph type="sldNum" sz="quarter" idx="3"/>
          </p:nvPr>
        </p:nvSpPr>
        <p:spPr>
          <a:xfrm>
            <a:off x="5797246" y="6743103"/>
            <a:ext cx="4434999" cy="354965"/>
          </a:xfrm>
          <a:prstGeom prst="rect">
            <a:avLst/>
          </a:prstGeom>
        </p:spPr>
        <p:txBody>
          <a:bodyPr vert="horz" lIns="99048" tIns="49524" rIns="99048" bIns="49524" rtlCol="0" anchor="b"/>
          <a:lstStyle>
            <a:lvl1pPr algn="r">
              <a:defRPr sz="1300"/>
            </a:lvl1pPr>
          </a:lstStyle>
          <a:p>
            <a:fld id="{AECABB6E-EB62-4D88-B3E7-408903A4E4B0}" type="slidenum">
              <a:rPr lang="en-US" smtClean="0"/>
              <a:pPr/>
              <a:t>‹#›</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17059739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434999" cy="354965"/>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5797246" y="0"/>
            <a:ext cx="4434999" cy="354965"/>
          </a:xfrm>
          <a:prstGeom prst="rect">
            <a:avLst/>
          </a:prstGeom>
        </p:spPr>
        <p:txBody>
          <a:bodyPr vert="horz" lIns="99048" tIns="49524" rIns="99048" bIns="49524" rtlCol="0"/>
          <a:lstStyle>
            <a:lvl1pPr algn="r">
              <a:defRPr sz="1300"/>
            </a:lvl1pPr>
          </a:lstStyle>
          <a:p>
            <a:fld id="{4A2D1F94-724F-43BD-B41B-43157E9B4550}" type="datetimeFigureOut">
              <a:rPr lang="en-US" smtClean="0"/>
              <a:pPr/>
              <a:t>2/26/15</a:t>
            </a:fld>
            <a:endParaRPr lang="en-US"/>
          </a:p>
        </p:txBody>
      </p:sp>
      <p:sp>
        <p:nvSpPr>
          <p:cNvPr id="4" name="Slide Image Placeholder 3"/>
          <p:cNvSpPr>
            <a:spLocks noGrp="1" noRot="1" noChangeAspect="1"/>
          </p:cNvSpPr>
          <p:nvPr>
            <p:ph type="sldImg" idx="2"/>
          </p:nvPr>
        </p:nvSpPr>
        <p:spPr>
          <a:xfrm>
            <a:off x="2751138" y="531813"/>
            <a:ext cx="4732337" cy="2662237"/>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1023462" y="3372167"/>
            <a:ext cx="8187690" cy="3194685"/>
          </a:xfrm>
          <a:prstGeom prst="rect">
            <a:avLst/>
          </a:prstGeom>
        </p:spPr>
        <p:txBody>
          <a:bodyPr vert="horz" lIns="99048" tIns="49524" rIns="99048" bIns="4952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743103"/>
            <a:ext cx="4434999" cy="354965"/>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5797246" y="6743103"/>
            <a:ext cx="4434999" cy="354965"/>
          </a:xfrm>
          <a:prstGeom prst="rect">
            <a:avLst/>
          </a:prstGeom>
        </p:spPr>
        <p:txBody>
          <a:bodyPr vert="horz" lIns="99048" tIns="49524" rIns="99048" bIns="49524" rtlCol="0" anchor="b"/>
          <a:lstStyle>
            <a:lvl1pPr algn="r">
              <a:defRPr sz="1300"/>
            </a:lvl1pPr>
          </a:lstStyle>
          <a:p>
            <a:fld id="{36E82501-53DA-4152-84B0-51135B15EEA8}" type="slidenum">
              <a:rPr lang="en-US" smtClean="0"/>
              <a:pPr/>
              <a:t>‹#›</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21532524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en.wikipedia.org/wiki/Gustav_Kirchhoff" TargetMode="External"/><Relationship Id="rId4" Type="http://schemas.openxmlformats.org/officeDocument/2006/relationships/hyperlink" Target="http://en.wikipedia.org/wiki/Kirchhoff's_circuit_laws" TargetMode="External"/><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4" Type="http://schemas.openxmlformats.org/officeDocument/2006/relationships/hyperlink" Target="http://my.oracle.com/site/fin/gfo/GlobalProcesses/cnt452504.pdf" TargetMode="External"/><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05038" y="296863"/>
            <a:ext cx="3551237" cy="1997075"/>
          </a:xfrm>
        </p:spPr>
      </p:sp>
      <p:sp>
        <p:nvSpPr>
          <p:cNvPr id="3" name="Notes Placeholder 2"/>
          <p:cNvSpPr>
            <a:spLocks noGrp="1"/>
          </p:cNvSpPr>
          <p:nvPr>
            <p:ph type="body" idx="1"/>
          </p:nvPr>
        </p:nvSpPr>
        <p:spPr/>
        <p:txBody>
          <a:bodyPr>
            <a:normAutofit fontScale="92500" lnSpcReduction="20000"/>
          </a:bodyPr>
          <a:lstStyle/>
          <a:p>
            <a:endParaRPr lang="en-US" baseline="0" smtClean="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238467775"/>
      </p:ext>
    </p:extLst>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pPr>
              <a:defRPr/>
            </a:pPr>
            <a:r>
              <a:rPr lang="en-US" smtClean="0"/>
              <a:t>&lt;Course name&gt;   &lt;Lesson number&gt; - </a:t>
            </a:r>
            <a:fld id="{FC372794-5490-426C-92DC-68A16C428E27}"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pPr>
              <a:defRPr/>
            </a:pPr>
            <a:r>
              <a:rPr lang="en-US" smtClean="0"/>
              <a:t>&lt;Course name&gt;   &lt;Lesson number&gt; - </a:t>
            </a:r>
            <a:fld id="{FC372794-5490-426C-92DC-68A16C428E27}"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pPr>
              <a:defRPr/>
            </a:pPr>
            <a:r>
              <a:rPr lang="en-US" smtClean="0"/>
              <a:t>&lt;Course name&gt;   &lt;Lesson number&gt; - </a:t>
            </a:r>
            <a:fld id="{FC372794-5490-426C-92DC-68A16C428E27}"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pPr>
              <a:defRPr/>
            </a:pPr>
            <a:r>
              <a:rPr lang="en-US" smtClean="0"/>
              <a:t>&lt;Course name&gt;   &lt;Lesson number&gt; - </a:t>
            </a:r>
            <a:fld id="{FC372794-5490-426C-92DC-68A16C428E27}"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problem:</a:t>
            </a:r>
            <a:br>
              <a:rPr lang="en-US" dirty="0" smtClean="0"/>
            </a:br>
            <a:r>
              <a:rPr lang="en-US" dirty="0" smtClean="0"/>
              <a:t>Farmers are placing their fresh crops into a shipping container, and some of those shipments arrive</a:t>
            </a:r>
            <a:br>
              <a:rPr lang="en-US" dirty="0" smtClean="0"/>
            </a:br>
            <a:r>
              <a:rPr lang="en-US" dirty="0" smtClean="0"/>
              <a:t>at the distribution center spoiled or damaged. The shipping company has hired you to develop an inexpensive</a:t>
            </a:r>
            <a:br>
              <a:rPr lang="en-US" dirty="0" smtClean="0"/>
            </a:br>
            <a:r>
              <a:rPr lang="en-US" dirty="0" smtClean="0"/>
              <a:t>embedded device to collect information from the containers.</a:t>
            </a:r>
            <a:br>
              <a:rPr lang="en-US" dirty="0" smtClean="0"/>
            </a:br>
            <a:r>
              <a:rPr lang="en-US" dirty="0" smtClean="0"/>
              <a:t>The goals for the device include:</a:t>
            </a:r>
            <a:br>
              <a:rPr lang="en-US" dirty="0" smtClean="0"/>
            </a:br>
            <a:r>
              <a:rPr lang="en-US" dirty="0" smtClean="0"/>
              <a:t>    * Completely stand-alone operation and low-power (Raspberry Pi and Java ME Embedded 8)</a:t>
            </a:r>
            <a:br>
              <a:rPr lang="en-US" dirty="0" smtClean="0"/>
            </a:br>
            <a:r>
              <a:rPr lang="en-US" dirty="0" smtClean="0"/>
              <a:t>    * Record the number of times and when the shipping container door is opened (switches)</a:t>
            </a:r>
            <a:br>
              <a:rPr lang="en-US" dirty="0" smtClean="0"/>
            </a:br>
            <a:r>
              <a:rPr lang="en-US" dirty="0" smtClean="0"/>
              <a:t>    * Record the temperature in the container at regular intervals (Barometric Pressure/Temperature sensor)</a:t>
            </a:r>
            <a:br>
              <a:rPr lang="en-US" dirty="0" smtClean="0"/>
            </a:br>
            <a:r>
              <a:rPr lang="en-US" dirty="0" smtClean="0"/>
              <a:t>    * Record the location of the container at regular intervals (</a:t>
            </a:r>
            <a:r>
              <a:rPr lang="en-US" dirty="0" err="1" smtClean="0"/>
              <a:t>Adafruit</a:t>
            </a:r>
            <a:r>
              <a:rPr lang="en-US" dirty="0" smtClean="0"/>
              <a:t> GPS Breakout)</a:t>
            </a:r>
          </a:p>
          <a:p>
            <a:r>
              <a:rPr lang="en-US" dirty="0" smtClean="0"/>
              <a:t>    * Store the data</a:t>
            </a:r>
            <a:r>
              <a:rPr lang="en-US" baseline="0" dirty="0" smtClean="0"/>
              <a:t> collected locally </a:t>
            </a:r>
            <a:r>
              <a:rPr lang="en-US" baseline="0" smtClean="0"/>
              <a:t>on the device</a:t>
            </a:r>
            <a:r>
              <a:rPr lang="en-US" dirty="0" smtClean="0"/>
              <a:t/>
            </a:r>
            <a:br>
              <a:rPr lang="en-US" dirty="0" smtClean="0"/>
            </a:br>
            <a:r>
              <a:rPr lang="en-US" dirty="0" smtClean="0"/>
              <a:t>    * Respond to a request to download the information wirelessly (</a:t>
            </a:r>
            <a:r>
              <a:rPr lang="en-US" dirty="0" err="1" smtClean="0"/>
              <a:t>WiFi</a:t>
            </a:r>
            <a:r>
              <a:rPr lang="en-US" dirty="0" smtClean="0"/>
              <a:t> module)</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14</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2882158109"/>
      </p:ext>
    </p:extLst>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2337" cy="26622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15</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1098841176"/>
      </p:ext>
    </p:extLst>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problem:</a:t>
            </a:r>
            <a:br>
              <a:rPr lang="en-US" dirty="0" smtClean="0"/>
            </a:br>
            <a:r>
              <a:rPr lang="en-US" dirty="0" smtClean="0"/>
              <a:t>Farmers are placing their fresh crops into a shipping container, and some of those shipments arrive</a:t>
            </a:r>
            <a:br>
              <a:rPr lang="en-US" dirty="0" smtClean="0"/>
            </a:br>
            <a:r>
              <a:rPr lang="en-US" dirty="0" smtClean="0"/>
              <a:t>at the distribution center spoiled or damaged. The shipping company has hired you to develop an inexpensive</a:t>
            </a:r>
            <a:br>
              <a:rPr lang="en-US" dirty="0" smtClean="0"/>
            </a:br>
            <a:r>
              <a:rPr lang="en-US" dirty="0" smtClean="0"/>
              <a:t>embedded device to collect information from the containers.</a:t>
            </a:r>
            <a:br>
              <a:rPr lang="en-US" dirty="0" smtClean="0"/>
            </a:br>
            <a:r>
              <a:rPr lang="en-US" dirty="0" smtClean="0"/>
              <a:t>The goals for the device include:</a:t>
            </a:r>
            <a:br>
              <a:rPr lang="en-US" dirty="0" smtClean="0"/>
            </a:br>
            <a:r>
              <a:rPr lang="en-US" dirty="0" smtClean="0"/>
              <a:t>    * Completely stand-alone operation and low-power (Raspberry Pi and Java ME Embedded 8)</a:t>
            </a:r>
            <a:br>
              <a:rPr lang="en-US" dirty="0" smtClean="0"/>
            </a:br>
            <a:r>
              <a:rPr lang="en-US" dirty="0" smtClean="0"/>
              <a:t>    * Record the number of times and when the shipping container door is opened (switches)</a:t>
            </a:r>
            <a:br>
              <a:rPr lang="en-US" dirty="0" smtClean="0"/>
            </a:br>
            <a:r>
              <a:rPr lang="en-US" dirty="0" smtClean="0"/>
              <a:t>    * Record the temperature in the container at regular intervals (Barometric Pressure/Temperature sensor)</a:t>
            </a:r>
            <a:br>
              <a:rPr lang="en-US" dirty="0" smtClean="0"/>
            </a:br>
            <a:r>
              <a:rPr lang="en-US" dirty="0" smtClean="0"/>
              <a:t>    * Record the location of the container at regular intervals (</a:t>
            </a:r>
            <a:r>
              <a:rPr lang="en-US" dirty="0" err="1" smtClean="0"/>
              <a:t>Adafruit</a:t>
            </a:r>
            <a:r>
              <a:rPr lang="en-US" dirty="0" smtClean="0"/>
              <a:t> GPS Breakout)</a:t>
            </a:r>
          </a:p>
          <a:p>
            <a:r>
              <a:rPr lang="en-US" dirty="0" smtClean="0"/>
              <a:t>    * Store the data</a:t>
            </a:r>
            <a:r>
              <a:rPr lang="en-US" baseline="0" dirty="0" smtClean="0"/>
              <a:t> collected locally </a:t>
            </a:r>
            <a:r>
              <a:rPr lang="en-US" baseline="0" smtClean="0"/>
              <a:t>on the device</a:t>
            </a:r>
            <a:r>
              <a:rPr lang="en-US" dirty="0" smtClean="0"/>
              <a:t/>
            </a:r>
            <a:br>
              <a:rPr lang="en-US" dirty="0" smtClean="0"/>
            </a:br>
            <a:r>
              <a:rPr lang="en-US" dirty="0" smtClean="0"/>
              <a:t>    * Respond to a request to download the information wirelessly (</a:t>
            </a:r>
            <a:r>
              <a:rPr lang="en-US" dirty="0" err="1" smtClean="0"/>
              <a:t>WiFi</a:t>
            </a:r>
            <a:r>
              <a:rPr lang="en-US" dirty="0" smtClean="0"/>
              <a:t> module)</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16</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1652686733"/>
      </p:ext>
    </p:extLst>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2337" cy="26622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18</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1098841176"/>
      </p:ext>
    </p:extLst>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 any 'loop' of a circuit, the voltages must balance: the amount generated = the amount used</a:t>
            </a:r>
            <a:r>
              <a:rPr lang="en-US" dirty="0" smtClean="0"/>
              <a:t/>
            </a:r>
            <a:br>
              <a:rPr lang="en-US" dirty="0" smtClean="0"/>
            </a:br>
            <a:r>
              <a:rPr lang="en-US" dirty="0" smtClean="0"/>
              <a:t>This "Voltage Loop" law was discovered by a fellow named </a:t>
            </a:r>
            <a:r>
              <a:rPr lang="en-US" dirty="0" smtClean="0">
                <a:hlinkClick r:id="rId3"/>
              </a:rPr>
              <a:t>Kirchhoff</a:t>
            </a:r>
            <a:r>
              <a:rPr lang="en-US" dirty="0" smtClean="0"/>
              <a:t> (thus it is called </a:t>
            </a:r>
            <a:r>
              <a:rPr lang="en-US" dirty="0" smtClean="0">
                <a:hlinkClick r:id="rId4"/>
              </a:rPr>
              <a:t>Kirchhoff's Voltage Law</a:t>
            </a:r>
            <a:r>
              <a:rPr lang="en-US" dirty="0" smtClean="0"/>
              <a:t> = KVL).</a:t>
            </a:r>
          </a:p>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19</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2482316792"/>
      </p:ext>
    </p:extLst>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is a specification for diodes called the characteristic (or recommended) forward voltage (usually between 1.5-4V for LEDs). You must reach the characteristic forward voltage to turn 'on' the diode or LED, but as you exceed the characteristic forward voltage, the LED's resistance quickly drops off. Therefore, the LED will begin to draw a bunch of current and in some cases, burn out. A resistor is used in series with the LED to keep the current at a specific level called the characteristic (or recommended) forward current.</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20</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2482316792"/>
      </p:ext>
    </p:extLst>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05038" y="296863"/>
            <a:ext cx="3551237" cy="1997075"/>
          </a:xfrm>
        </p:spPr>
      </p:sp>
      <p:sp>
        <p:nvSpPr>
          <p:cNvPr id="3" name="Notes Placeholder 2"/>
          <p:cNvSpPr>
            <a:spLocks noGrp="1"/>
          </p:cNvSpPr>
          <p:nvPr>
            <p:ph type="body" idx="1"/>
          </p:nvPr>
        </p:nvSpPr>
        <p:spPr/>
        <p:txBody>
          <a:bodyPr/>
          <a:lstStyle/>
          <a:p>
            <a:pPr defTabSz="929512">
              <a:defRPr/>
            </a:pPr>
            <a:endParaRPr lang="en-US"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923943412"/>
      </p:ext>
    </p:extLst>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21</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2482316792"/>
      </p:ext>
    </p:extLst>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22</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2482316792"/>
      </p:ext>
    </p:extLst>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23</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2482316792"/>
      </p:ext>
    </p:extLst>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24</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2482316792"/>
      </p:ext>
    </p:extLst>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2337" cy="26622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25</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1098841176"/>
      </p:ext>
    </p:extLst>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2337" cy="26622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33</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1098841176"/>
      </p:ext>
    </p:extLst>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problem:</a:t>
            </a:r>
            <a:br>
              <a:rPr lang="en-US" dirty="0" smtClean="0"/>
            </a:br>
            <a:r>
              <a:rPr lang="en-US" dirty="0" smtClean="0"/>
              <a:t>Farmers are placing their fresh crops into a shipping container, and some of those shipments arrive</a:t>
            </a:r>
            <a:br>
              <a:rPr lang="en-US" dirty="0" smtClean="0"/>
            </a:br>
            <a:r>
              <a:rPr lang="en-US" dirty="0" smtClean="0"/>
              <a:t>at the distribution center spoiled or damaged. The shipping company has hired you to develop an inexpensive</a:t>
            </a:r>
            <a:br>
              <a:rPr lang="en-US" dirty="0" smtClean="0"/>
            </a:br>
            <a:r>
              <a:rPr lang="en-US" dirty="0" smtClean="0"/>
              <a:t>embedded device to collect information from the containers.</a:t>
            </a:r>
            <a:br>
              <a:rPr lang="en-US" dirty="0" smtClean="0"/>
            </a:br>
            <a:r>
              <a:rPr lang="en-US" dirty="0" smtClean="0"/>
              <a:t>The goals for the device include:</a:t>
            </a:r>
            <a:br>
              <a:rPr lang="en-US" dirty="0" smtClean="0"/>
            </a:br>
            <a:r>
              <a:rPr lang="en-US" dirty="0" smtClean="0"/>
              <a:t>    * Completely stand-alone operation and low-power (Raspberry Pi and Java ME Embedded 8)</a:t>
            </a:r>
            <a:br>
              <a:rPr lang="en-US" dirty="0" smtClean="0"/>
            </a:br>
            <a:r>
              <a:rPr lang="en-US" dirty="0" smtClean="0"/>
              <a:t>    * Record the number of times and when the shipping container door is opened (switches)</a:t>
            </a:r>
            <a:br>
              <a:rPr lang="en-US" dirty="0" smtClean="0"/>
            </a:br>
            <a:r>
              <a:rPr lang="en-US" dirty="0" smtClean="0"/>
              <a:t>    * Record the temperature in the container at regular intervals (Barometric Pressure/Temperature sensor)</a:t>
            </a:r>
            <a:br>
              <a:rPr lang="en-US" dirty="0" smtClean="0"/>
            </a:br>
            <a:r>
              <a:rPr lang="en-US" dirty="0" smtClean="0"/>
              <a:t>    * Record the location of the container at regular intervals (</a:t>
            </a:r>
            <a:r>
              <a:rPr lang="en-US" dirty="0" err="1" smtClean="0"/>
              <a:t>Adafruit</a:t>
            </a:r>
            <a:r>
              <a:rPr lang="en-US" dirty="0" smtClean="0"/>
              <a:t> GPS Breakout)</a:t>
            </a:r>
          </a:p>
          <a:p>
            <a:r>
              <a:rPr lang="en-US" dirty="0" smtClean="0"/>
              <a:t>    * Store the data</a:t>
            </a:r>
            <a:r>
              <a:rPr lang="en-US" baseline="0" dirty="0" smtClean="0"/>
              <a:t> collected locally </a:t>
            </a:r>
            <a:r>
              <a:rPr lang="en-US" baseline="0" smtClean="0"/>
              <a:t>on the device</a:t>
            </a:r>
            <a:r>
              <a:rPr lang="en-US" dirty="0" smtClean="0"/>
              <a:t/>
            </a:r>
            <a:br>
              <a:rPr lang="en-US" dirty="0" smtClean="0"/>
            </a:br>
            <a:r>
              <a:rPr lang="en-US" dirty="0" smtClean="0"/>
              <a:t>    * Respond to a request to download the information wirelessly (</a:t>
            </a:r>
            <a:r>
              <a:rPr lang="en-US" dirty="0" err="1" smtClean="0"/>
              <a:t>WiFi</a:t>
            </a:r>
            <a:r>
              <a:rPr lang="en-US" dirty="0" smtClean="0"/>
              <a:t> module)</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34</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519671676"/>
      </p:ext>
    </p:extLst>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2337" cy="26622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38</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1098841176"/>
      </p:ext>
    </p:extLst>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problem:</a:t>
            </a:r>
            <a:br>
              <a:rPr lang="en-US" dirty="0" smtClean="0"/>
            </a:br>
            <a:r>
              <a:rPr lang="en-US" dirty="0" smtClean="0"/>
              <a:t>Farmers are placing their fresh crops into a shipping container, and some of those shipments arrive</a:t>
            </a:r>
            <a:br>
              <a:rPr lang="en-US" dirty="0" smtClean="0"/>
            </a:br>
            <a:r>
              <a:rPr lang="en-US" dirty="0" smtClean="0"/>
              <a:t>at the distribution center spoiled or damaged. The shipping company has hired you to develop an inexpensive</a:t>
            </a:r>
            <a:br>
              <a:rPr lang="en-US" dirty="0" smtClean="0"/>
            </a:br>
            <a:r>
              <a:rPr lang="en-US" dirty="0" smtClean="0"/>
              <a:t>embedded device to collect information from the containers.</a:t>
            </a:r>
            <a:br>
              <a:rPr lang="en-US" dirty="0" smtClean="0"/>
            </a:br>
            <a:r>
              <a:rPr lang="en-US" dirty="0" smtClean="0"/>
              <a:t>The goals for the device include:</a:t>
            </a:r>
            <a:br>
              <a:rPr lang="en-US" dirty="0" smtClean="0"/>
            </a:br>
            <a:r>
              <a:rPr lang="en-US" dirty="0" smtClean="0"/>
              <a:t>    * Completely stand-alone operation and low-power (Raspberry Pi and Java ME Embedded 8)</a:t>
            </a:r>
            <a:br>
              <a:rPr lang="en-US" dirty="0" smtClean="0"/>
            </a:br>
            <a:r>
              <a:rPr lang="en-US" dirty="0" smtClean="0"/>
              <a:t>    * Record the number of times and when the shipping container door is opened (switches)</a:t>
            </a:r>
            <a:br>
              <a:rPr lang="en-US" dirty="0" smtClean="0"/>
            </a:br>
            <a:r>
              <a:rPr lang="en-US" dirty="0" smtClean="0"/>
              <a:t>    * Record the temperature in the container at regular intervals (Barometric Pressure/Temperature sensor)</a:t>
            </a:r>
            <a:br>
              <a:rPr lang="en-US" dirty="0" smtClean="0"/>
            </a:br>
            <a:r>
              <a:rPr lang="en-US" dirty="0" smtClean="0"/>
              <a:t>    * Record the location of the container at regular intervals (</a:t>
            </a:r>
            <a:r>
              <a:rPr lang="en-US" dirty="0" err="1" smtClean="0"/>
              <a:t>Adafruit</a:t>
            </a:r>
            <a:r>
              <a:rPr lang="en-US" dirty="0" smtClean="0"/>
              <a:t> GPS Breakout)</a:t>
            </a:r>
          </a:p>
          <a:p>
            <a:r>
              <a:rPr lang="en-US" dirty="0" smtClean="0"/>
              <a:t>    * Store the data</a:t>
            </a:r>
            <a:r>
              <a:rPr lang="en-US" baseline="0" dirty="0" smtClean="0"/>
              <a:t> collected locally </a:t>
            </a:r>
            <a:r>
              <a:rPr lang="en-US" baseline="0" smtClean="0"/>
              <a:t>on the device</a:t>
            </a:r>
            <a:r>
              <a:rPr lang="en-US" dirty="0" smtClean="0"/>
              <a:t/>
            </a:r>
            <a:br>
              <a:rPr lang="en-US" dirty="0" smtClean="0"/>
            </a:br>
            <a:r>
              <a:rPr lang="en-US" dirty="0" smtClean="0"/>
              <a:t>    * Respond to a request to download the information wirelessly (</a:t>
            </a:r>
            <a:r>
              <a:rPr lang="en-US" dirty="0" err="1" smtClean="0"/>
              <a:t>WiFi</a:t>
            </a:r>
            <a:r>
              <a:rPr lang="en-US" dirty="0" smtClean="0"/>
              <a:t> module)</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39</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519671676"/>
      </p:ext>
    </p:extLst>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40</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2482316792"/>
      </p:ext>
    </p:extLst>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05038" y="296863"/>
            <a:ext cx="3551237" cy="1997075"/>
          </a:xfrm>
        </p:spPr>
      </p:sp>
      <p:sp>
        <p:nvSpPr>
          <p:cNvPr id="3" name="Notes Placeholder 2"/>
          <p:cNvSpPr>
            <a:spLocks noGrp="1"/>
          </p:cNvSpPr>
          <p:nvPr>
            <p:ph type="body" idx="1"/>
          </p:nvPr>
        </p:nvSpPr>
        <p:spPr/>
        <p:txBody>
          <a:bodyPr/>
          <a:lstStyle/>
          <a:p>
            <a:pPr defTabSz="929512">
              <a:defRPr/>
            </a:pPr>
            <a:endParaRPr lang="en-US"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923943412"/>
      </p:ext>
    </p:extLst>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p:sp>
      <p:sp>
        <p:nvSpPr>
          <p:cNvPr id="64514" name="Notes Placeholder 2"/>
          <p:cNvSpPr>
            <a:spLocks noGrp="1"/>
          </p:cNvSpPr>
          <p:nvPr>
            <p:ph type="body" idx="1"/>
          </p:nvPr>
        </p:nvSpPr>
        <p:spPr>
          <a:noFill/>
          <a:ln/>
          <a:extLst>
            <a:ext uri="{909E8E84-426E-40dd-AFC4-6F175D3DCCD1}">
              <a14:hiddenFill xmlns:a="http://schemas.openxmlformats.org/drawingml/2006/main" xmlns:r="http://schemas.openxmlformats.org/officeDocument/2006/relationships" xmlns:p="http://schemas.openxmlformats.org/presentationml/2006/main" xmlns="" xmlns:a14="http://schemas.microsoft.com/office/drawing/2010/main" xmlns:mv="urn:schemas-microsoft-com:mac:vml" xmlns:mc="http://schemas.openxmlformats.org/markup-compatibility/2006">
                <a:solidFill>
                  <a:srgbClr val="FFFFFF"/>
                </a:solidFill>
              </a14:hiddenFill>
            </a:ext>
            <a:ext uri="{91240B29-F687-4f45-9708-019B960494DF}">
              <a14:hiddenLine xmlns:a="http://schemas.openxmlformats.org/drawingml/2006/main" xmlns:r="http://schemas.openxmlformats.org/officeDocument/2006/relationships" xmlns:p="http://schemas.openxmlformats.org/presentationml/2006/main" xmlns="" xmlns:a14="http://schemas.microsoft.com/office/drawing/2010/main" xmlns:mv="urn:schemas-microsoft-com:mac:vml" xmlns:mc="http://schemas.openxmlformats.org/markup-compatibility/2006" w="9525">
                <a:solidFill>
                  <a:srgbClr val="000000"/>
                </a:solidFill>
                <a:round/>
                <a:headEnd/>
                <a:tailEnd/>
              </a14:hiddenLine>
            </a:ext>
          </a:extLst>
        </p:spPr>
        <p:txBody>
          <a:bodyPr/>
          <a:lstStyle/>
          <a:p>
            <a:r>
              <a:rPr lang="en-US" dirty="0">
                <a:latin typeface="Times New Roman" charset="0"/>
                <a:ea typeface="ＭＳ Ｐゴシック" charset="0"/>
                <a:cs typeface="ＭＳ Ｐゴシック" charset="0"/>
              </a:rPr>
              <a:t>with a slave device. Data is exchanged between these devices.</a:t>
            </a:r>
          </a:p>
          <a:p>
            <a:r>
              <a:rPr lang="en-US" dirty="0">
                <a:latin typeface="Times New Roman" charset="0"/>
                <a:ea typeface="ＭＳ Ｐゴシック" charset="0"/>
                <a:cs typeface="ＭＳ Ｐゴシック" charset="0"/>
              </a:rPr>
              <a:t>Since I2C is synchronous, it has a clock pulse along with the data. RS232 and other</a:t>
            </a:r>
          </a:p>
          <a:p>
            <a:r>
              <a:rPr lang="en-US" dirty="0">
                <a:latin typeface="Times New Roman" charset="0"/>
                <a:ea typeface="ＭＳ Ｐゴシック" charset="0"/>
                <a:cs typeface="ＭＳ Ｐゴシック" charset="0"/>
              </a:rPr>
              <a:t>asynchronous protocols do not use a clock pulse, but the data must be timed very</a:t>
            </a:r>
          </a:p>
          <a:p>
            <a:r>
              <a:rPr lang="en-US" dirty="0">
                <a:latin typeface="Times New Roman" charset="0"/>
                <a:ea typeface="ＭＳ Ｐゴシック" charset="0"/>
                <a:cs typeface="ＭＳ Ｐゴシック" charset="0"/>
              </a:rPr>
              <a:t>accurately.</a:t>
            </a:r>
          </a:p>
          <a:p>
            <a:r>
              <a:rPr lang="en-US" dirty="0">
                <a:latin typeface="Times New Roman" charset="0"/>
                <a:ea typeface="ＭＳ Ｐゴシック" charset="0"/>
                <a:cs typeface="ＭＳ Ｐゴシック" charset="0"/>
              </a:rPr>
              <a:t>Since I2C has a clock signal, the clock can vary without disrupting the data. The</a:t>
            </a:r>
          </a:p>
          <a:p>
            <a:r>
              <a:rPr lang="en-US" dirty="0">
                <a:latin typeface="Times New Roman" charset="0"/>
                <a:ea typeface="ＭＳ Ｐゴシック" charset="0"/>
                <a:cs typeface="ＭＳ Ｐゴシック" charset="0"/>
              </a:rPr>
              <a:t>data rate will simply change along with the changes in the clock rate. This makes</a:t>
            </a:r>
          </a:p>
          <a:p>
            <a:r>
              <a:rPr lang="en-US" dirty="0">
                <a:latin typeface="Times New Roman" charset="0"/>
                <a:ea typeface="ＭＳ Ｐゴシック" charset="0"/>
                <a:cs typeface="ＭＳ Ｐゴシック" charset="0"/>
              </a:rPr>
              <a:t>I2C ideal when the micro is being clocked imprecisely, such as by a RC oscillator.</a:t>
            </a:r>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3017737960"/>
      </p:ext>
    </p:extLst>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p:sp>
      <p:sp>
        <p:nvSpPr>
          <p:cNvPr id="65538" name="Notes Placeholder 2"/>
          <p:cNvSpPr>
            <a:spLocks noGrp="1"/>
          </p:cNvSpPr>
          <p:nvPr>
            <p:ph type="body" idx="1"/>
          </p:nvPr>
        </p:nvSpPr>
        <p:spPr>
          <a:noFill/>
          <a:ln/>
          <a:extLst>
            <a:ext uri="{909E8E84-426E-40dd-AFC4-6F175D3DCCD1}">
              <a14:hiddenFill xmlns:a="http://schemas.openxmlformats.org/drawingml/2006/main" xmlns:r="http://schemas.openxmlformats.org/officeDocument/2006/relationships" xmlns:p="http://schemas.openxmlformats.org/presentationml/2006/main" xmlns="" xmlns:a14="http://schemas.microsoft.com/office/drawing/2010/main" xmlns:mv="urn:schemas-microsoft-com:mac:vml" xmlns:mc="http://schemas.openxmlformats.org/markup-compatibility/2006">
                <a:solidFill>
                  <a:srgbClr val="FFFFFF"/>
                </a:solidFill>
              </a14:hiddenFill>
            </a:ext>
            <a:ext uri="{91240B29-F687-4f45-9708-019B960494DF}">
              <a14:hiddenLine xmlns:a="http://schemas.openxmlformats.org/drawingml/2006/main" xmlns:r="http://schemas.openxmlformats.org/officeDocument/2006/relationships" xmlns:p="http://schemas.openxmlformats.org/presentationml/2006/main" xmlns="" xmlns:a14="http://schemas.microsoft.com/office/drawing/2010/main" xmlns:mv="urn:schemas-microsoft-com:mac:vml" xmlns:mc="http://schemas.openxmlformats.org/markup-compatibility/2006" w="9525">
                <a:solidFill>
                  <a:srgbClr val="000000"/>
                </a:solidFill>
                <a:round/>
                <a:headEnd/>
                <a:tailEnd/>
              </a14:hiddenLine>
            </a:ext>
          </a:extLst>
        </p:spPr>
        <p:txBody>
          <a:bodyPr/>
          <a:lstStyle/>
          <a:p>
            <a:r>
              <a:rPr lang="en-US">
                <a:latin typeface="Times New Roman" charset="0"/>
                <a:ea typeface="ＭＳ Ｐゴシック" charset="0"/>
                <a:cs typeface="ＭＳ Ｐゴシック" charset="0"/>
              </a:rPr>
              <a:t>IÇC uses only two bidirectional open-drain</a:t>
            </a:r>
          </a:p>
          <a:p>
            <a:r>
              <a:rPr lang="en-US">
                <a:latin typeface="Times New Roman" charset="0"/>
                <a:ea typeface="ＭＳ Ｐゴシック" charset="0"/>
                <a:cs typeface="ＭＳ Ｐゴシック" charset="0"/>
              </a:rPr>
              <a:t>lines, Serial Data Line (SDA) and Serial</a:t>
            </a:r>
          </a:p>
          <a:p>
            <a:r>
              <a:rPr lang="en-US">
                <a:latin typeface="Times New Roman" charset="0"/>
                <a:ea typeface="ＭＳ Ｐゴシック" charset="0"/>
                <a:cs typeface="ＭＳ Ｐゴシック" charset="0"/>
              </a:rPr>
              <a:t>Clock (SCL), pulled up with resistors.</a:t>
            </a:r>
          </a:p>
          <a:p>
            <a:r>
              <a:rPr lang="en-US">
                <a:latin typeface="Times New Roman" charset="0"/>
                <a:ea typeface="ＭＳ Ｐゴシック" charset="0"/>
                <a:cs typeface="ＭＳ Ｐゴシック" charset="0"/>
              </a:rPr>
              <a:t>Typical voltages used are +5 V or +3.3 V</a:t>
            </a:r>
          </a:p>
          <a:p>
            <a:r>
              <a:rPr lang="en-US">
                <a:latin typeface="Times New Roman" charset="0"/>
                <a:ea typeface="ＭＳ Ｐゴシック" charset="0"/>
                <a:cs typeface="ＭＳ Ｐゴシック" charset="0"/>
              </a:rPr>
              <a:t>although systems with other voltages are</a:t>
            </a:r>
          </a:p>
          <a:p>
            <a:r>
              <a:rPr lang="en-US">
                <a:latin typeface="Times New Roman" charset="0"/>
                <a:ea typeface="ＭＳ Ｐゴシック" charset="0"/>
                <a:cs typeface="ＭＳ Ｐゴシック" charset="0"/>
              </a:rPr>
              <a:t>permitted.</a:t>
            </a:r>
          </a:p>
          <a:p>
            <a:r>
              <a:rPr lang="en-US">
                <a:latin typeface="Times New Roman" charset="0"/>
                <a:ea typeface="ＭＳ Ｐゴシック" charset="0"/>
                <a:cs typeface="ＭＳ Ｐゴシック" charset="0"/>
              </a:rPr>
              <a:t>The IÇC reference design has a 7-bit or a</a:t>
            </a:r>
          </a:p>
          <a:p>
            <a:r>
              <a:rPr lang="en-US">
                <a:latin typeface="Times New Roman" charset="0"/>
                <a:ea typeface="ＭＳ Ｐゴシック" charset="0"/>
                <a:cs typeface="ＭＳ Ｐゴシック" charset="0"/>
              </a:rPr>
              <a:t>10-bit (depending on the device used)</a:t>
            </a:r>
          </a:p>
          <a:p>
            <a:r>
              <a:rPr lang="en-US">
                <a:latin typeface="Times New Roman" charset="0"/>
                <a:ea typeface="ＭＳ Ｐゴシック" charset="0"/>
                <a:cs typeface="ＭＳ Ｐゴシック" charset="0"/>
              </a:rPr>
              <a:t>address space. [5] Common IÇC bus speeds</a:t>
            </a:r>
          </a:p>
          <a:p>
            <a:r>
              <a:rPr lang="en-US">
                <a:latin typeface="Times New Roman" charset="0"/>
                <a:ea typeface="ＭＳ Ｐゴシック" charset="0"/>
                <a:cs typeface="ＭＳ Ｐゴシック" charset="0"/>
              </a:rPr>
              <a:t>are the 100 kbit/s standard mode and the 10</a:t>
            </a:r>
          </a:p>
          <a:p>
            <a:r>
              <a:rPr lang="en-US">
                <a:latin typeface="Times New Roman" charset="0"/>
                <a:ea typeface="ＭＳ Ｐゴシック" charset="0"/>
                <a:cs typeface="ＭＳ Ｐゴシック" charset="0"/>
              </a:rPr>
              <a:t>kbit/s low-speed mode, but arbitrarily low</a:t>
            </a:r>
          </a:p>
          <a:p>
            <a:r>
              <a:rPr lang="en-US">
                <a:latin typeface="Times New Roman" charset="0"/>
                <a:ea typeface="ＭＳ Ｐゴシック" charset="0"/>
                <a:cs typeface="ＭＳ Ｐゴシック" charset="0"/>
              </a:rPr>
              <a:t>clock frequencies are also allowed. Recent revisions of IÇC can host more nodes and run at faster speeds</a:t>
            </a:r>
          </a:p>
          <a:p>
            <a:r>
              <a:rPr lang="en-US">
                <a:latin typeface="Times New Roman" charset="0"/>
                <a:ea typeface="ＭＳ Ｐゴシック" charset="0"/>
                <a:cs typeface="ＭＳ Ｐゴシック" charset="0"/>
              </a:rPr>
              <a:t>(400 kbit/s Fast mode, 1 Mbit/s Fast mode plus or Fm+, and 3.4 Mbit/s High Speed mode). These speeds</a:t>
            </a:r>
          </a:p>
          <a:p>
            <a:r>
              <a:rPr lang="en-US">
                <a:latin typeface="Times New Roman" charset="0"/>
                <a:ea typeface="ＭＳ Ｐゴシック" charset="0"/>
                <a:cs typeface="ＭＳ Ｐゴシック" charset="0"/>
              </a:rPr>
              <a:t>are more widely used on embedded systems than on PCs. There are also other features, such as 16-bit</a:t>
            </a:r>
          </a:p>
          <a:p>
            <a:r>
              <a:rPr lang="en-US">
                <a:latin typeface="Times New Roman" charset="0"/>
                <a:ea typeface="ＭＳ Ｐゴシック" charset="0"/>
                <a:cs typeface="ＭＳ Ｐゴシック" charset="0"/>
              </a:rPr>
              <a:t>addressing.</a:t>
            </a:r>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3236687356"/>
      </p:ext>
    </p:extLst>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p:sp>
      <p:sp>
        <p:nvSpPr>
          <p:cNvPr id="66562" name="Notes Placeholder 2"/>
          <p:cNvSpPr>
            <a:spLocks noGrp="1"/>
          </p:cNvSpPr>
          <p:nvPr>
            <p:ph type="body" idx="1"/>
          </p:nvPr>
        </p:nvSpPr>
        <p:spPr>
          <a:noFill/>
          <a:ln/>
          <a:extLst>
            <a:ext uri="{909E8E84-426E-40dd-AFC4-6F175D3DCCD1}">
              <a14:hiddenFill xmlns:a="http://schemas.openxmlformats.org/drawingml/2006/main" xmlns:r="http://schemas.openxmlformats.org/officeDocument/2006/relationships" xmlns:p="http://schemas.openxmlformats.org/presentationml/2006/main" xmlns="" xmlns:a14="http://schemas.microsoft.com/office/drawing/2010/main" xmlns:mv="urn:schemas-microsoft-com:mac:vml" xmlns:mc="http://schemas.openxmlformats.org/markup-compatibility/2006">
                <a:solidFill>
                  <a:srgbClr val="FFFFFF"/>
                </a:solidFill>
              </a14:hiddenFill>
            </a:ext>
            <a:ext uri="{91240B29-F687-4f45-9708-019B960494DF}">
              <a14:hiddenLine xmlns:a="http://schemas.openxmlformats.org/drawingml/2006/main" xmlns:r="http://schemas.openxmlformats.org/officeDocument/2006/relationships" xmlns:p="http://schemas.openxmlformats.org/presentationml/2006/main" xmlns="" xmlns:a14="http://schemas.microsoft.com/office/drawing/2010/main" xmlns:mv="urn:schemas-microsoft-com:mac:vml" xmlns:mc="http://schemas.openxmlformats.org/markup-compatibility/2006" w="9525">
                <a:solidFill>
                  <a:srgbClr val="000000"/>
                </a:solidFill>
                <a:round/>
                <a:headEnd/>
                <a:tailEnd/>
              </a14:hiddenLine>
            </a:ext>
          </a:extLst>
        </p:spPr>
        <p:txBody>
          <a:bodyPr/>
          <a:lstStyle/>
          <a:p>
            <a:r>
              <a:rPr lang="en-US">
                <a:latin typeface="Times New Roman" charset="0"/>
                <a:ea typeface="ＭＳ Ｐゴシック" charset="0"/>
                <a:cs typeface="ＭＳ Ｐゴシック" charset="0"/>
              </a:rPr>
              <a:t>The aforementioned reference design is a bus with a clock (SCL) and data (SDA) lines with 7-bit</a:t>
            </a:r>
          </a:p>
          <a:p>
            <a:r>
              <a:rPr lang="en-US">
                <a:latin typeface="Times New Roman" charset="0"/>
                <a:ea typeface="ＭＳ Ｐゴシック" charset="0"/>
                <a:cs typeface="ＭＳ Ｐゴシック" charset="0"/>
              </a:rPr>
              <a:t>addressing. The bus has two roles for nodes: master and slave:</a:t>
            </a:r>
          </a:p>
          <a:p>
            <a:r>
              <a:rPr lang="en-US">
                <a:latin typeface="Times New Roman" charset="0"/>
                <a:ea typeface="ＭＳ Ｐゴシック" charset="0"/>
                <a:cs typeface="ＭＳ Ｐゴシック" charset="0"/>
              </a:rPr>
              <a:t>Master node — node that generates the clock and initiates communication with slaves</a:t>
            </a:r>
          </a:p>
          <a:p>
            <a:r>
              <a:rPr lang="en-US">
                <a:latin typeface="Times New Roman" charset="0"/>
                <a:ea typeface="ＭＳ Ｐゴシック" charset="0"/>
                <a:cs typeface="ＭＳ Ｐゴシック" charset="0"/>
              </a:rPr>
              <a:t>Slave node — node that receives the clock and responds when addressed by the master</a:t>
            </a:r>
          </a:p>
          <a:p>
            <a:r>
              <a:rPr lang="en-US">
                <a:latin typeface="Times New Roman" charset="0"/>
                <a:ea typeface="ＭＳ Ｐゴシック" charset="0"/>
                <a:cs typeface="ＭＳ Ｐゴシック" charset="0"/>
              </a:rPr>
              <a:t>The bus is a multi-master bus which means any number of master nodes can be present. Additionally,</a:t>
            </a:r>
          </a:p>
          <a:p>
            <a:r>
              <a:rPr lang="en-US">
                <a:latin typeface="Times New Roman" charset="0"/>
                <a:ea typeface="ＭＳ Ｐゴシック" charset="0"/>
                <a:cs typeface="ＭＳ Ｐゴシック" charset="0"/>
              </a:rPr>
              <a:t>master and slave roles may be changed between messages (after a STOP is sent).</a:t>
            </a:r>
          </a:p>
          <a:p>
            <a:r>
              <a:rPr lang="en-US">
                <a:latin typeface="Times New Roman" charset="0"/>
                <a:ea typeface="ＭＳ Ｐゴシック" charset="0"/>
                <a:cs typeface="ＭＳ Ｐゴシック" charset="0"/>
              </a:rPr>
              <a:t>There are four potential modes of operation for a given bus device, although most devices only use a</a:t>
            </a:r>
          </a:p>
          <a:p>
            <a:r>
              <a:rPr lang="en-US">
                <a:latin typeface="Times New Roman" charset="0"/>
                <a:ea typeface="ＭＳ Ｐゴシック" charset="0"/>
                <a:cs typeface="ＭＳ Ｐゴシック" charset="0"/>
              </a:rPr>
              <a:t>single role and its two modes:</a:t>
            </a:r>
          </a:p>
          <a:p>
            <a:r>
              <a:rPr lang="en-US">
                <a:latin typeface="Times New Roman" charset="0"/>
                <a:ea typeface="ＭＳ Ｐゴシック" charset="0"/>
                <a:cs typeface="ＭＳ Ｐゴシック" charset="0"/>
              </a:rPr>
              <a:t>master transmit — master 1. node is sending data to a slave</a:t>
            </a:r>
          </a:p>
          <a:p>
            <a:r>
              <a:rPr lang="en-US">
                <a:latin typeface="Times New Roman" charset="0"/>
                <a:ea typeface="ＭＳ Ｐゴシック" charset="0"/>
                <a:cs typeface="ＭＳ Ｐゴシック" charset="0"/>
              </a:rPr>
              <a:t>2. master receive — master node is receiving data from a slave</a:t>
            </a:r>
          </a:p>
          <a:p>
            <a:r>
              <a:rPr lang="en-US">
                <a:latin typeface="Times New Roman" charset="0"/>
                <a:ea typeface="ＭＳ Ｐゴシック" charset="0"/>
                <a:cs typeface="ＭＳ Ｐゴシック" charset="0"/>
              </a:rPr>
              <a:t>3. slave transmit — slave node is sending data to the master</a:t>
            </a:r>
          </a:p>
          <a:p>
            <a:r>
              <a:rPr lang="en-US">
                <a:latin typeface="Times New Roman" charset="0"/>
                <a:ea typeface="ＭＳ Ｐゴシック" charset="0"/>
                <a:cs typeface="ＭＳ Ｐゴシック" charset="0"/>
              </a:rPr>
              <a:t>4. slave receive — slave node is receiving data from the master</a:t>
            </a:r>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1699583432"/>
      </p:ext>
    </p:extLst>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2337" cy="26622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44</a:t>
            </a:fld>
            <a:endParaRPr lang="en-US"/>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1098841176"/>
      </p:ext>
    </p:extLst>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pPr>
              <a:defRPr/>
            </a:pPr>
            <a:r>
              <a:rPr lang="en-US" smtClean="0"/>
              <a:t>&lt;Course name&gt;   &lt;Lesson number&gt; - </a:t>
            </a:r>
            <a:fld id="{FC372794-5490-426C-92DC-68A16C428E27}" type="slidenum">
              <a:rPr lang="en-US" smtClean="0"/>
              <a:pPr>
                <a:defRPr/>
              </a:pPr>
              <a:t>47</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2337" cy="26622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48</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1098841176"/>
      </p:ext>
    </p:extLst>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problem:</a:t>
            </a:r>
            <a:br>
              <a:rPr lang="en-US" dirty="0" smtClean="0"/>
            </a:br>
            <a:r>
              <a:rPr lang="en-US" dirty="0" smtClean="0"/>
              <a:t>Farmers are placing their fresh crops into a shipping container, and some of those shipments arrive</a:t>
            </a:r>
            <a:br>
              <a:rPr lang="en-US" dirty="0" smtClean="0"/>
            </a:br>
            <a:r>
              <a:rPr lang="en-US" dirty="0" smtClean="0"/>
              <a:t>at the distribution center spoiled or damaged. The shipping company has hired you to develop an inexpensive</a:t>
            </a:r>
            <a:br>
              <a:rPr lang="en-US" dirty="0" smtClean="0"/>
            </a:br>
            <a:r>
              <a:rPr lang="en-US" dirty="0" smtClean="0"/>
              <a:t>embedded device to collect information from the containers.</a:t>
            </a:r>
            <a:br>
              <a:rPr lang="en-US" dirty="0" smtClean="0"/>
            </a:br>
            <a:r>
              <a:rPr lang="en-US" dirty="0" smtClean="0"/>
              <a:t>The goals for the device include:</a:t>
            </a:r>
            <a:br>
              <a:rPr lang="en-US" dirty="0" smtClean="0"/>
            </a:br>
            <a:r>
              <a:rPr lang="en-US" dirty="0" smtClean="0"/>
              <a:t>    * Completely stand-alone operation and low-power (Raspberry Pi and Java ME Embedded 8)</a:t>
            </a:r>
            <a:br>
              <a:rPr lang="en-US" dirty="0" smtClean="0"/>
            </a:br>
            <a:r>
              <a:rPr lang="en-US" dirty="0" smtClean="0"/>
              <a:t>    * Record the number of times and when the shipping container door is opened (switches)</a:t>
            </a:r>
            <a:br>
              <a:rPr lang="en-US" dirty="0" smtClean="0"/>
            </a:br>
            <a:r>
              <a:rPr lang="en-US" dirty="0" smtClean="0"/>
              <a:t>    * Record the temperature in the container at regular intervals (Barometric Pressure/Temperature sensor)</a:t>
            </a:r>
            <a:br>
              <a:rPr lang="en-US" dirty="0" smtClean="0"/>
            </a:br>
            <a:r>
              <a:rPr lang="en-US" dirty="0" smtClean="0"/>
              <a:t>    * Record the location of the container at regular intervals (</a:t>
            </a:r>
            <a:r>
              <a:rPr lang="en-US" dirty="0" err="1" smtClean="0"/>
              <a:t>Adafruit</a:t>
            </a:r>
            <a:r>
              <a:rPr lang="en-US" dirty="0" smtClean="0"/>
              <a:t> GPS Breakout)</a:t>
            </a:r>
          </a:p>
          <a:p>
            <a:r>
              <a:rPr lang="en-US" dirty="0" smtClean="0"/>
              <a:t>    * Store the data</a:t>
            </a:r>
            <a:r>
              <a:rPr lang="en-US" baseline="0" dirty="0" smtClean="0"/>
              <a:t> collected locally </a:t>
            </a:r>
            <a:r>
              <a:rPr lang="en-US" baseline="0" smtClean="0"/>
              <a:t>on the device</a:t>
            </a:r>
            <a:r>
              <a:rPr lang="en-US" dirty="0" smtClean="0"/>
              <a:t/>
            </a:r>
            <a:br>
              <a:rPr lang="en-US" dirty="0" smtClean="0"/>
            </a:br>
            <a:r>
              <a:rPr lang="en-US" dirty="0" smtClean="0"/>
              <a:t>    * Respond to a request to download the information wirelessly (</a:t>
            </a:r>
            <a:r>
              <a:rPr lang="en-US" dirty="0" err="1" smtClean="0"/>
              <a:t>WiFi</a:t>
            </a:r>
            <a:r>
              <a:rPr lang="en-US" dirty="0" smtClean="0"/>
              <a:t> module)</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49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2337" cy="26622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51</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1098841176"/>
      </p:ext>
    </p:extLst>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2337" cy="26622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55</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098841176"/>
      </p:ext>
    </p:extLst>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56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pPr>
              <a:defRPr/>
            </a:pPr>
            <a:r>
              <a:rPr lang="en-US" smtClean="0"/>
              <a:t>&lt;Course name&gt;   &lt;Lesson number&gt; - </a:t>
            </a:r>
            <a:fld id="{FC372794-5490-426C-92DC-68A16C428E27}" type="slidenum">
              <a:rPr lang="en-US" smtClean="0"/>
              <a:pPr>
                <a:defRPr/>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57</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58</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2337" cy="26622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59</a:t>
            </a:fld>
            <a:endParaRPr lang="en-US"/>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1098841176"/>
      </p:ext>
    </p:extLst>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2337" cy="26622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68</a:t>
            </a:fld>
            <a:endParaRPr lang="en-US"/>
          </a:p>
        </p:txBody>
      </p:sp>
    </p:spTree>
    <p:extLst>
      <p:ext uri="{BB962C8B-B14F-4D97-AF65-F5344CB8AC3E}">
        <p14:creationId xmlns:mc="http://schemas.openxmlformats.org/markup-compatibility/2006" xmlns:mv="urn:schemas-microsoft-com:mac:vml" xmlns:p14="http://schemas.microsoft.com/office/powerpoint/2010/main" xmlns="" xmlns:p="http://schemas.openxmlformats.org/presentationml/2006/main" xmlns:r="http://schemas.openxmlformats.org/officeDocument/2006/relationships" xmlns:a="http://schemas.openxmlformats.org/drawingml/2006/main" val="1098841176"/>
      </p:ext>
    </p:extLst>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2337" cy="26622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72</a:t>
            </a:fld>
            <a:endParaRPr lang="en-US"/>
          </a:p>
        </p:txBody>
      </p:sp>
    </p:spTree>
    <p:extLst>
      <p:ext uri="{BB962C8B-B14F-4D97-AF65-F5344CB8AC3E}">
        <p14:creationId xmlns:mc="http://schemas.openxmlformats.org/markup-compatibility/2006" xmlns:mv="urn:schemas-microsoft-com:mac:vml" xmlns:p14="http://schemas.microsoft.com/office/powerpoint/2010/main" xmlns="" xmlns:p="http://schemas.openxmlformats.org/presentationml/2006/main" xmlns:r="http://schemas.openxmlformats.org/officeDocument/2006/relationships" xmlns:a="http://schemas.openxmlformats.org/drawingml/2006/main" val="1098841176"/>
      </p:ext>
    </p:extLst>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problem:</a:t>
            </a:r>
            <a:br>
              <a:rPr lang="en-US" dirty="0" smtClean="0"/>
            </a:br>
            <a:r>
              <a:rPr lang="en-US" dirty="0" smtClean="0"/>
              <a:t>Farmers are placing their fresh crops into a shipping container, and some of those shipments arrive</a:t>
            </a:r>
            <a:br>
              <a:rPr lang="en-US" dirty="0" smtClean="0"/>
            </a:br>
            <a:r>
              <a:rPr lang="en-US" dirty="0" smtClean="0"/>
              <a:t>at the distribution center spoiled or damaged. The shipping company has hired you to develop an inexpensive</a:t>
            </a:r>
            <a:br>
              <a:rPr lang="en-US" dirty="0" smtClean="0"/>
            </a:br>
            <a:r>
              <a:rPr lang="en-US" dirty="0" smtClean="0"/>
              <a:t>embedded device to collect information from the containers.</a:t>
            </a:r>
            <a:br>
              <a:rPr lang="en-US" dirty="0" smtClean="0"/>
            </a:br>
            <a:r>
              <a:rPr lang="en-US" dirty="0" smtClean="0"/>
              <a:t>The goals for the device include:</a:t>
            </a:r>
            <a:br>
              <a:rPr lang="en-US" dirty="0" smtClean="0"/>
            </a:br>
            <a:r>
              <a:rPr lang="en-US" dirty="0" smtClean="0"/>
              <a:t>    * Completely stand-alone operation and low-power (Raspberry Pi and Java ME Embedded 8)</a:t>
            </a:r>
            <a:br>
              <a:rPr lang="en-US" dirty="0" smtClean="0"/>
            </a:br>
            <a:r>
              <a:rPr lang="en-US" dirty="0" smtClean="0"/>
              <a:t>    * Record the number of times and when the shipping container door is opened (switches)</a:t>
            </a:r>
            <a:br>
              <a:rPr lang="en-US" dirty="0" smtClean="0"/>
            </a:br>
            <a:r>
              <a:rPr lang="en-US" dirty="0" smtClean="0"/>
              <a:t>    * Record the temperature in the container at regular intervals (Barometric Pressure/Temperature sensor)</a:t>
            </a:r>
            <a:br>
              <a:rPr lang="en-US" dirty="0" smtClean="0"/>
            </a:br>
            <a:r>
              <a:rPr lang="en-US" dirty="0" smtClean="0"/>
              <a:t>    * Record the location of the container at regular intervals (</a:t>
            </a:r>
            <a:r>
              <a:rPr lang="en-US" dirty="0" err="1" smtClean="0"/>
              <a:t>Adafruit</a:t>
            </a:r>
            <a:r>
              <a:rPr lang="en-US" dirty="0" smtClean="0"/>
              <a:t> GPS Breakout)</a:t>
            </a:r>
          </a:p>
          <a:p>
            <a:r>
              <a:rPr lang="en-US" dirty="0" smtClean="0"/>
              <a:t>    * Store the data</a:t>
            </a:r>
            <a:r>
              <a:rPr lang="en-US" baseline="0" dirty="0" smtClean="0"/>
              <a:t> collected locally </a:t>
            </a:r>
            <a:r>
              <a:rPr lang="en-US" baseline="0" smtClean="0"/>
              <a:t>on the device</a:t>
            </a:r>
            <a:r>
              <a:rPr lang="en-US" dirty="0" smtClean="0"/>
              <a:t/>
            </a:r>
            <a:br>
              <a:rPr lang="en-US" dirty="0" smtClean="0"/>
            </a:br>
            <a:r>
              <a:rPr lang="en-US" dirty="0" smtClean="0"/>
              <a:t>    * Respond to a request to download the information wirelessly (</a:t>
            </a:r>
            <a:r>
              <a:rPr lang="en-US" dirty="0" err="1" smtClean="0"/>
              <a:t>WiFi</a:t>
            </a:r>
            <a:r>
              <a:rPr lang="en-US" dirty="0" smtClean="0"/>
              <a:t> module)</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73</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75</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76</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77</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78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pPr>
              <a:defRPr/>
            </a:pPr>
            <a:r>
              <a:rPr lang="en-US" smtClean="0"/>
              <a:t>&lt;Course name&gt;   &lt;Lesson number&gt; - </a:t>
            </a:r>
            <a:fld id="{FC372794-5490-426C-92DC-68A16C428E27}" type="slidenum">
              <a:rPr lang="en-US" smtClean="0"/>
              <a:pPr>
                <a:defRPr/>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2337" cy="26622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79</a:t>
            </a:fld>
            <a:endParaRPr lang="en-US"/>
          </a:p>
        </p:txBody>
      </p:sp>
    </p:spTree>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1098841176"/>
      </p:ext>
    </p:extLst>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80</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81</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82</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2337" cy="26622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83</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3759480671"/>
      </p:ext>
    </p:extLst>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problem:</a:t>
            </a:r>
            <a:br>
              <a:rPr lang="en-US" dirty="0" smtClean="0"/>
            </a:br>
            <a:r>
              <a:rPr lang="en-US" dirty="0" smtClean="0"/>
              <a:t>Farmers are placing their fresh crops into a shipping container, and some of those shipments arrive</a:t>
            </a:r>
            <a:br>
              <a:rPr lang="en-US" dirty="0" smtClean="0"/>
            </a:br>
            <a:r>
              <a:rPr lang="en-US" dirty="0" smtClean="0"/>
              <a:t>at the distribution center spoiled or damaged. The shipping company has hired you to develop an inexpensive</a:t>
            </a:r>
            <a:br>
              <a:rPr lang="en-US" dirty="0" smtClean="0"/>
            </a:br>
            <a:r>
              <a:rPr lang="en-US" dirty="0" smtClean="0"/>
              <a:t>embedded device to collect information from the containers.</a:t>
            </a:r>
            <a:br>
              <a:rPr lang="en-US" dirty="0" smtClean="0"/>
            </a:br>
            <a:r>
              <a:rPr lang="en-US" dirty="0" smtClean="0"/>
              <a:t>The goals for the device include:</a:t>
            </a:r>
            <a:br>
              <a:rPr lang="en-US" dirty="0" smtClean="0"/>
            </a:br>
            <a:r>
              <a:rPr lang="en-US" dirty="0" smtClean="0"/>
              <a:t>    * Completely stand-alone operation and low-power (Raspberry Pi and Java ME Embedded 8)</a:t>
            </a:r>
            <a:br>
              <a:rPr lang="en-US" dirty="0" smtClean="0"/>
            </a:br>
            <a:r>
              <a:rPr lang="en-US" dirty="0" smtClean="0"/>
              <a:t>    * Record the number of times and when the shipping container door is opened (switches)</a:t>
            </a:r>
            <a:br>
              <a:rPr lang="en-US" dirty="0" smtClean="0"/>
            </a:br>
            <a:r>
              <a:rPr lang="en-US" dirty="0" smtClean="0"/>
              <a:t>    * Record the temperature in the container at regular intervals (Barometric Pressure/Temperature sensor)</a:t>
            </a:r>
            <a:br>
              <a:rPr lang="en-US" dirty="0" smtClean="0"/>
            </a:br>
            <a:r>
              <a:rPr lang="en-US" dirty="0" smtClean="0"/>
              <a:t>    * Record the location of the container at regular intervals (</a:t>
            </a:r>
            <a:r>
              <a:rPr lang="en-US" dirty="0" err="1" smtClean="0"/>
              <a:t>Adafruit</a:t>
            </a:r>
            <a:r>
              <a:rPr lang="en-US" dirty="0" smtClean="0"/>
              <a:t> GPS Breakout)</a:t>
            </a:r>
          </a:p>
          <a:p>
            <a:r>
              <a:rPr lang="en-US" dirty="0" smtClean="0"/>
              <a:t>    * Store the data</a:t>
            </a:r>
            <a:r>
              <a:rPr lang="en-US" baseline="0" dirty="0" smtClean="0"/>
              <a:t> collected locally </a:t>
            </a:r>
            <a:r>
              <a:rPr lang="en-US" baseline="0" smtClean="0"/>
              <a:t>on the device</a:t>
            </a:r>
            <a:r>
              <a:rPr lang="en-US" dirty="0" smtClean="0"/>
              <a:t/>
            </a:r>
            <a:br>
              <a:rPr lang="en-US" dirty="0" smtClean="0"/>
            </a:br>
            <a:r>
              <a:rPr lang="en-US" dirty="0" smtClean="0"/>
              <a:t>    * Respond to a request to download the information wirelessly (</a:t>
            </a:r>
            <a:r>
              <a:rPr lang="en-US" dirty="0" err="1" smtClean="0"/>
              <a:t>WiFi</a:t>
            </a:r>
            <a:r>
              <a:rPr lang="en-US" dirty="0" smtClean="0"/>
              <a:t> module)</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84</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483360504"/>
      </p:ext>
    </p:extLst>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51138" y="531813"/>
            <a:ext cx="4732337" cy="26622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85</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2759221477"/>
      </p:ext>
    </p:extLst>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05038" y="296863"/>
            <a:ext cx="3551237" cy="1997075"/>
          </a:xfrm>
        </p:spPr>
      </p:sp>
      <p:sp>
        <p:nvSpPr>
          <p:cNvPr id="3" name="Notes Placeholder 2"/>
          <p:cNvSpPr>
            <a:spLocks noGrp="1"/>
          </p:cNvSpPr>
          <p:nvPr>
            <p:ph type="body" idx="1"/>
          </p:nvPr>
        </p:nvSpPr>
        <p:spPr/>
        <p:txBody>
          <a:bodyPr>
            <a:normAutofit fontScale="92500" lnSpcReduction="20000"/>
          </a:bodyPr>
          <a:lstStyle/>
          <a:p>
            <a:endParaRPr lang="en-US" baseline="0" smtClean="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latin typeface="Calibri"/>
              </a:rPr>
              <a:pPr/>
              <a:t>89</a:t>
            </a:fld>
            <a:endParaRPr lang="en-US">
              <a:solidFill>
                <a:prstClr val="black"/>
              </a:solidFill>
              <a:latin typeface="Calibri"/>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238467775"/>
      </p:ext>
    </p:extLst>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05038" y="296863"/>
            <a:ext cx="3551237" cy="1997075"/>
          </a:xfrm>
        </p:spPr>
      </p:sp>
      <p:sp>
        <p:nvSpPr>
          <p:cNvPr id="3" name="Notes Placeholder 2"/>
          <p:cNvSpPr>
            <a:spLocks noGrp="1"/>
          </p:cNvSpPr>
          <p:nvPr>
            <p:ph type="body" idx="1"/>
          </p:nvPr>
        </p:nvSpPr>
        <p:spPr/>
        <p:txBody>
          <a:bodyPr/>
          <a:lstStyle/>
          <a:p>
            <a:r>
              <a:rPr lang="en-US" smtClean="0"/>
              <a:t>This</a:t>
            </a:r>
            <a:r>
              <a:rPr lang="en-US" baseline="0" smtClean="0"/>
              <a:t> is a </a:t>
            </a:r>
            <a:r>
              <a:rPr lang="en-US" b="1" baseline="0" smtClean="0"/>
              <a:t>Safe Harbor Front </a:t>
            </a:r>
            <a:r>
              <a:rPr lang="en-US" baseline="0" smtClean="0"/>
              <a:t>slide, one of two Safe Harbor Statement slides included in this template. </a:t>
            </a:r>
          </a:p>
          <a:p>
            <a:endParaRPr lang="en-US" baseline="0" smtClean="0"/>
          </a:p>
          <a:p>
            <a:r>
              <a:rPr lang="en-US" smtClean="0"/>
              <a:t>One of the Safe Harbor slides must be used if your presentation covers material affected by Oracle’s Revenue Recognition Policy </a:t>
            </a:r>
          </a:p>
          <a:p>
            <a:endParaRPr lang="en-US" smtClean="0"/>
          </a:p>
          <a:p>
            <a:r>
              <a:rPr lang="en-US" smtClean="0"/>
              <a:t>To learn more about this policy, e-mail: </a:t>
            </a:r>
            <a:r>
              <a:rPr lang="en-US" smtClean="0">
                <a:hlinkClick r:id="rId3"/>
              </a:rPr>
              <a:t>Revrec-americasiebc_us@oracle.com </a:t>
            </a:r>
            <a:endParaRPr lang="en-US" smtClean="0"/>
          </a:p>
          <a:p>
            <a:endParaRPr lang="en-US" smtClean="0"/>
          </a:p>
          <a:p>
            <a:r>
              <a:rPr lang="en-US"/>
              <a:t>For internal communication, Safe Harbor Statements are not required. However, there is an applicable disclaimer (Exhibit E) that should be used, found in the Oracle Revenue Recognition Policy for Future Product Communications. Copy and paste this link into a web browser, to find out more information.</a:t>
            </a:r>
          </a:p>
          <a:p>
            <a:endParaRPr lang="en-US" u="sng">
              <a:hlinkClick r:id="rId4"/>
            </a:endParaRPr>
          </a:p>
          <a:p>
            <a:r>
              <a:rPr lang="en-US" u="sng">
                <a:hlinkClick r:id="rId4"/>
              </a:rPr>
              <a:t>http://my.oracle.com/site/fin/gfo/GlobalProcesses/cnt452504.pdf</a:t>
            </a:r>
            <a:endParaRPr lang="en-US" u="sng"/>
          </a:p>
          <a:p>
            <a:endParaRPr lang="en-US" u="sng"/>
          </a:p>
          <a:p>
            <a:pPr defTabSz="929512">
              <a:defRPr/>
            </a:pPr>
            <a:r>
              <a:rPr lang="en-US"/>
              <a:t>For all external communications such as press release, roadmaps, PowerPoint presentations, Safe Harbor Statements are required. You can refer to the link mentioned above to find out additional information/disclaimers required depending on your audience.</a:t>
            </a:r>
          </a:p>
        </p:txBody>
      </p:sp>
      <p:sp>
        <p:nvSpPr>
          <p:cNvPr id="4" name="Slide Number Placeholder 3"/>
          <p:cNvSpPr>
            <a:spLocks noGrp="1"/>
          </p:cNvSpPr>
          <p:nvPr>
            <p:ph type="sldNum" sz="quarter" idx="10"/>
          </p:nvPr>
        </p:nvSpPr>
        <p:spPr/>
        <p:txBody>
          <a:bodyPr/>
          <a:lstStyle/>
          <a:p>
            <a:fld id="{8C72D9AE-7182-4680-8F79-479C4181FF08}" type="slidenum">
              <a:rPr lang="en-US" smtClean="0"/>
              <a:pPr/>
              <a:t>90</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7995603"/>
      </p:ext>
    </p:extLst>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pPr>
              <a:defRPr/>
            </a:pPr>
            <a:r>
              <a:rPr lang="en-US" smtClean="0"/>
              <a:t>&lt;Course name&gt;   &lt;Lesson number&gt; - </a:t>
            </a:r>
            <a:fld id="{FC372794-5490-426C-92DC-68A16C428E27}" type="slidenum">
              <a:rPr lang="en-US" smtClean="0"/>
              <a:pPr>
                <a:defRPr/>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pPr>
              <a:defRPr/>
            </a:pPr>
            <a:r>
              <a:rPr lang="en-US" smtClean="0"/>
              <a:t>&lt;Course name&gt;   &lt;Lesson number&gt; - </a:t>
            </a:r>
            <a:fld id="{FC372794-5490-426C-92DC-68A16C428E27}" type="slidenum">
              <a:rPr lang="en-US" smtClean="0"/>
              <a:pPr>
                <a:defRPr/>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pPr>
              <a:defRPr/>
            </a:pPr>
            <a:r>
              <a:rPr lang="en-US" smtClean="0"/>
              <a:t>&lt;Course name&gt;   &lt;Lesson number&gt; - </a:t>
            </a:r>
            <a:fld id="{FC372794-5490-426C-92DC-68A16C428E27}" type="slidenum">
              <a:rPr lang="en-US" smtClean="0"/>
              <a:pPr>
                <a:defRPr/>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pPr>
              <a:defRPr/>
            </a:pPr>
            <a:r>
              <a:rPr lang="en-US" smtClean="0"/>
              <a:t>&lt;Course name&gt;   &lt;Lesson number&gt; - </a:t>
            </a:r>
            <a:fld id="{FC372794-5490-426C-92DC-68A16C428E27}"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6.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w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w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w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w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New Template_Content 2 Line Title">
    <p:spTree>
      <p:nvGrpSpPr>
        <p:cNvPr id="1" name=""/>
        <p:cNvGrpSpPr/>
        <p:nvPr/>
      </p:nvGrpSpPr>
      <p:grpSpPr>
        <a:xfrm>
          <a:off x="0" y="0"/>
          <a:ext cx="0" cy="0"/>
          <a:chOff x="0" y="0"/>
          <a:chExt cx="0" cy="0"/>
        </a:xfrm>
      </p:grpSpPr>
      <p:sp>
        <p:nvSpPr>
          <p:cNvPr id="2" name="Title 1"/>
          <p:cNvSpPr>
            <a:spLocks noGrp="1"/>
          </p:cNvSpPr>
          <p:nvPr>
            <p:ph type="title"/>
          </p:nvPr>
        </p:nvSpPr>
        <p:spPr>
          <a:xfrm>
            <a:off x="804347" y="245539"/>
            <a:ext cx="8229586" cy="768803"/>
          </a:xfrm>
        </p:spPr>
        <p:txBody>
          <a:bodyPr anchor="t" anchorCtr="0"/>
          <a:lstStyle/>
          <a:p>
            <a:r>
              <a:rPr lang="en-US" smtClean="0"/>
              <a:t>Click to edit Master title style</a:t>
            </a:r>
            <a:endParaRPr lang="en-US" dirty="0"/>
          </a:p>
        </p:txBody>
      </p:sp>
      <p:sp>
        <p:nvSpPr>
          <p:cNvPr id="6" name="Content Placeholder 5"/>
          <p:cNvSpPr>
            <a:spLocks noGrp="1"/>
          </p:cNvSpPr>
          <p:nvPr>
            <p:ph sz="quarter" idx="12"/>
          </p:nvPr>
        </p:nvSpPr>
        <p:spPr>
          <a:xfrm>
            <a:off x="804347" y="1522101"/>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1029231"/>
            <a:ext cx="8229600" cy="304800"/>
          </a:xfrm>
        </p:spPr>
        <p:txBody>
          <a:bodyPr anchor="t" anchorCtr="0">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779059940"/>
      </p:ext>
    </p:extLst>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New Template_Case Study">
    <p:spTree>
      <p:nvGrpSpPr>
        <p:cNvPr id="1" name=""/>
        <p:cNvGrpSpPr/>
        <p:nvPr/>
      </p:nvGrpSpPr>
      <p:grpSpPr>
        <a:xfrm>
          <a:off x="0" y="0"/>
          <a:ext cx="0" cy="0"/>
          <a:chOff x="0" y="0"/>
          <a:chExt cx="0" cy="0"/>
        </a:xfrm>
      </p:grpSpPr>
      <p:sp>
        <p:nvSpPr>
          <p:cNvPr id="7" name="Rectangle 6"/>
          <p:cNvSpPr/>
          <p:nvPr userDrawn="1"/>
        </p:nvSpPr>
        <p:spPr>
          <a:xfrm>
            <a:off x="1" y="1716438"/>
            <a:ext cx="4284133" cy="2420477"/>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bwMode="auto">
          <a:xfrm>
            <a:off x="1523" y="1156649"/>
            <a:ext cx="4291076" cy="551323"/>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92075" tIns="46038" rIns="92075" bIns="46038" anchor="ctr"/>
          <a:lstStyle/>
          <a:p>
            <a:pPr marL="119063" indent="-119063" algn="ctr">
              <a:defRPr/>
            </a:pPr>
            <a:endParaRPr lang="en-US" sz="4000" b="1" dirty="0">
              <a:solidFill>
                <a:srgbClr val="FFFFFF"/>
              </a:solidFill>
              <a:latin typeface="Arial" pitchFamily="-106" charset="0"/>
              <a:ea typeface="ＭＳ Ｐゴシック" pitchFamily="34" charset="-128"/>
            </a:endParaRPr>
          </a:p>
        </p:txBody>
      </p:sp>
      <p:sp>
        <p:nvSpPr>
          <p:cNvPr id="26" name="Picture Placeholder 25"/>
          <p:cNvSpPr>
            <a:spLocks noGrp="1"/>
          </p:cNvSpPr>
          <p:nvPr>
            <p:ph type="pic" sz="quarter" idx="15" hasCustomPrompt="1"/>
          </p:nvPr>
        </p:nvSpPr>
        <p:spPr>
          <a:xfrm>
            <a:off x="4318000" y="1156648"/>
            <a:ext cx="4825998" cy="2971800"/>
          </a:xfrm>
          <a:effectLst>
            <a:reflection blurRad="63500" stA="50000" endPos="7000" dir="5400000" sy="-100000" algn="bl" rotWithShape="0"/>
          </a:effectLst>
        </p:spPr>
        <p:txBody>
          <a:bodyPr anchor="ctr" anchorCtr="1"/>
          <a:lstStyle>
            <a:lvl1pPr marL="0" indent="0" algn="ctr">
              <a:buNone/>
              <a:defRPr/>
            </a:lvl1pPr>
          </a:lstStyle>
          <a:p>
            <a:r>
              <a:rPr lang="en-US" dirty="0" smtClean="0"/>
              <a:t>Insert Picture Here</a:t>
            </a:r>
            <a:endParaRPr lang="en-US" dirty="0"/>
          </a:p>
        </p:txBody>
      </p:sp>
      <p:sp>
        <p:nvSpPr>
          <p:cNvPr id="23" name="Text Placeholder 22"/>
          <p:cNvSpPr>
            <a:spLocks noGrp="1"/>
          </p:cNvSpPr>
          <p:nvPr>
            <p:ph type="body" sz="quarter" idx="13"/>
          </p:nvPr>
        </p:nvSpPr>
        <p:spPr>
          <a:xfrm>
            <a:off x="753544" y="1859644"/>
            <a:ext cx="3131820" cy="2137410"/>
          </a:xfrm>
        </p:spPr>
        <p:txBody>
          <a:bodyPr>
            <a:normAutofit/>
          </a:bodyPr>
          <a:lstStyle>
            <a:lvl1pPr>
              <a:defRPr sz="1600"/>
            </a:lvl1pPr>
          </a:lstStyle>
          <a:p>
            <a:pPr lvl="0"/>
            <a:r>
              <a:rPr lang="en-US" smtClean="0"/>
              <a:t>Click to edit Master text styles</a:t>
            </a:r>
          </a:p>
        </p:txBody>
      </p:sp>
      <p:sp>
        <p:nvSpPr>
          <p:cNvPr id="24" name="Text Placeholder 22"/>
          <p:cNvSpPr>
            <a:spLocks noGrp="1"/>
          </p:cNvSpPr>
          <p:nvPr>
            <p:ph type="body" sz="quarter" idx="14" hasCustomPrompt="1"/>
          </p:nvPr>
        </p:nvSpPr>
        <p:spPr bwMode="white">
          <a:xfrm>
            <a:off x="804346" y="1163621"/>
            <a:ext cx="3412068" cy="544351"/>
          </a:xfrm>
          <a:noFill/>
        </p:spPr>
        <p:txBody>
          <a:bodyPr lIns="0" tIns="0" rIns="0" bIns="0" anchor="ctr" anchorCtr="0">
            <a:noAutofit/>
          </a:bodyPr>
          <a:lstStyle>
            <a:lvl1pPr marL="0" indent="0">
              <a:buNone/>
              <a:defRPr sz="2000" b="1" cap="none" baseline="0">
                <a:solidFill>
                  <a:schemeClr val="bg1"/>
                </a:solidFill>
              </a:defRPr>
            </a:lvl1pPr>
          </a:lstStyle>
          <a:p>
            <a:pPr lvl="0"/>
            <a:r>
              <a:rPr lang="en-US" dirty="0" smtClean="0"/>
              <a:t>Master Text</a:t>
            </a:r>
          </a:p>
        </p:txBody>
      </p:sp>
      <p:sp>
        <p:nvSpPr>
          <p:cNvPr id="11" name="Title 1"/>
          <p:cNvSpPr>
            <a:spLocks noGrp="1"/>
          </p:cNvSpPr>
          <p:nvPr>
            <p:ph type="title"/>
          </p:nvPr>
        </p:nvSpPr>
        <p:spPr>
          <a:xfrm>
            <a:off x="804347" y="245538"/>
            <a:ext cx="8221122" cy="770462"/>
          </a:xfrm>
        </p:spPr>
        <p:txBody>
          <a:bodyPr anchor="t" anchorCtr="0"/>
          <a:lstStyle>
            <a:lvl1pPr>
              <a:defRPr/>
            </a:lvl1pPr>
          </a:lstStyle>
          <a:p>
            <a:r>
              <a:rPr lang="en-US" smtClean="0"/>
              <a:t>Click to edit Master title style</a:t>
            </a:r>
            <a:endParaRPr lang="en-US" dirty="0"/>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1222717205"/>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New Template_Quote">
    <p:spTree>
      <p:nvGrpSpPr>
        <p:cNvPr id="1" name=""/>
        <p:cNvGrpSpPr/>
        <p:nvPr/>
      </p:nvGrpSpPr>
      <p:grpSpPr>
        <a:xfrm>
          <a:off x="0" y="0"/>
          <a:ext cx="0" cy="0"/>
          <a:chOff x="0" y="0"/>
          <a:chExt cx="0" cy="0"/>
        </a:xfrm>
      </p:grpSpPr>
      <p:sp>
        <p:nvSpPr>
          <p:cNvPr id="19" name="Rectangle 18"/>
          <p:cNvSpPr/>
          <p:nvPr userDrawn="1"/>
        </p:nvSpPr>
        <p:spPr>
          <a:xfrm>
            <a:off x="0" y="1159939"/>
            <a:ext cx="9144000" cy="2971799"/>
          </a:xfrm>
          <a:prstGeom prst="rect">
            <a:avLst/>
          </a:prstGeom>
          <a:gradFill flip="none" rotWithShape="1">
            <a:gsLst>
              <a:gs pos="0">
                <a:srgbClr val="AA0000"/>
              </a:gs>
              <a:gs pos="10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9"/>
          <p:cNvSpPr>
            <a:spLocks noGrp="1"/>
          </p:cNvSpPr>
          <p:nvPr>
            <p:ph type="body" sz="quarter" idx="11"/>
          </p:nvPr>
        </p:nvSpPr>
        <p:spPr bwMode="white">
          <a:xfrm>
            <a:off x="798000" y="1422405"/>
            <a:ext cx="7617881" cy="1354667"/>
          </a:xfrm>
        </p:spPr>
        <p:txBody>
          <a:bodyPr lIns="0" tIns="0" rIns="0" bIns="0" anchor="t" anchorCtr="0">
            <a:normAutofit/>
          </a:bodyPr>
          <a:lstStyle>
            <a:lvl1pPr marL="114300" indent="-114300">
              <a:lnSpc>
                <a:spcPct val="90000"/>
              </a:lnSpc>
              <a:spcBef>
                <a:spcPts val="0"/>
              </a:spcBef>
              <a:spcAft>
                <a:spcPts val="1800"/>
              </a:spcAft>
              <a:buNone/>
              <a:defRPr sz="2400" b="0" cap="none" baseline="0">
                <a:solidFill>
                  <a:schemeClr val="bg1"/>
                </a:solidFill>
              </a:defRPr>
            </a:lvl1pPr>
          </a:lstStyle>
          <a:p>
            <a:pPr lvl="0"/>
            <a:r>
              <a:rPr lang="en-US" smtClean="0"/>
              <a:t>Click to edit Master text styles</a:t>
            </a:r>
          </a:p>
        </p:txBody>
      </p:sp>
      <p:sp>
        <p:nvSpPr>
          <p:cNvPr id="17" name="Text Placeholder 22"/>
          <p:cNvSpPr>
            <a:spLocks noGrp="1"/>
          </p:cNvSpPr>
          <p:nvPr>
            <p:ph type="body" sz="quarter" idx="16" hasCustomPrompt="1"/>
          </p:nvPr>
        </p:nvSpPr>
        <p:spPr bwMode="white">
          <a:xfrm>
            <a:off x="899603" y="2844803"/>
            <a:ext cx="3994149" cy="443953"/>
          </a:xfrm>
          <a:noFill/>
        </p:spPr>
        <p:txBody>
          <a:bodyPr lIns="0" tIns="0" rIns="0" bIns="0" anchor="b" anchorCtr="0">
            <a:normAutofit/>
          </a:bodyPr>
          <a:lstStyle>
            <a:lvl1pPr marL="0" indent="0">
              <a:lnSpc>
                <a:spcPct val="90000"/>
              </a:lnSpc>
              <a:spcBef>
                <a:spcPts val="0"/>
              </a:spcBef>
              <a:spcAft>
                <a:spcPts val="1800"/>
              </a:spcAft>
              <a:buFont typeface="Arial" pitchFamily="34" charset="0"/>
              <a:buNone/>
              <a:defRPr lang="en-US" sz="2000" b="1" kern="1200" cap="none" baseline="0" dirty="0" smtClean="0">
                <a:solidFill>
                  <a:schemeClr val="bg1"/>
                </a:solidFill>
                <a:latin typeface="Arial" pitchFamily="34" charset="0"/>
                <a:ea typeface="+mn-ea"/>
                <a:cs typeface="Arial" pitchFamily="34" charset="0"/>
              </a:defRPr>
            </a:lvl1pPr>
          </a:lstStyle>
          <a:p>
            <a:pPr marL="0" lvl="0" indent="0" algn="l" defTabSz="914400" rtl="0" eaLnBrk="1" latinLnBrk="0" hangingPunct="1">
              <a:lnSpc>
                <a:spcPct val="75000"/>
              </a:lnSpc>
              <a:spcBef>
                <a:spcPts val="0"/>
              </a:spcBef>
              <a:spcAft>
                <a:spcPts val="0"/>
              </a:spcAft>
              <a:buClr>
                <a:srgbClr val="FF0000"/>
              </a:buClr>
              <a:buFont typeface="Wingdings" pitchFamily="2" charset="2"/>
              <a:buNone/>
            </a:pPr>
            <a:r>
              <a:rPr lang="en-US" dirty="0" smtClean="0"/>
              <a:t>Click to edit name</a:t>
            </a:r>
          </a:p>
        </p:txBody>
      </p:sp>
      <p:sp>
        <p:nvSpPr>
          <p:cNvPr id="8" name="Text Placeholder 22"/>
          <p:cNvSpPr>
            <a:spLocks noGrp="1"/>
          </p:cNvSpPr>
          <p:nvPr>
            <p:ph type="body" sz="quarter" idx="17" hasCustomPrompt="1"/>
          </p:nvPr>
        </p:nvSpPr>
        <p:spPr bwMode="white">
          <a:xfrm>
            <a:off x="899603" y="3343623"/>
            <a:ext cx="3994149" cy="703448"/>
          </a:xfrm>
          <a:noFill/>
        </p:spPr>
        <p:txBody>
          <a:bodyPr lIns="0" tIns="0" rIns="0" bIns="0" anchor="t" anchorCtr="0">
            <a:normAutofit/>
          </a:bodyPr>
          <a:lstStyle>
            <a:lvl1pPr marL="0" indent="0">
              <a:lnSpc>
                <a:spcPct val="90000"/>
              </a:lnSpc>
              <a:spcBef>
                <a:spcPts val="0"/>
              </a:spcBef>
              <a:spcAft>
                <a:spcPts val="1800"/>
              </a:spcAft>
              <a:buFont typeface="Arial" pitchFamily="34" charset="0"/>
              <a:buNone/>
              <a:defRPr lang="en-US" sz="1600" b="0" kern="1200" cap="none" baseline="0" dirty="0" smtClean="0">
                <a:solidFill>
                  <a:schemeClr val="bg1"/>
                </a:solidFill>
                <a:latin typeface="Arial" pitchFamily="34" charset="0"/>
                <a:ea typeface="+mn-ea"/>
                <a:cs typeface="Arial" pitchFamily="34" charset="0"/>
              </a:defRPr>
            </a:lvl1pPr>
          </a:lstStyle>
          <a:p>
            <a:pPr marL="0" lvl="0" indent="0" algn="l" defTabSz="914400" rtl="0" eaLnBrk="1" latinLnBrk="0" hangingPunct="1">
              <a:lnSpc>
                <a:spcPct val="75000"/>
              </a:lnSpc>
              <a:spcBef>
                <a:spcPts val="0"/>
              </a:spcBef>
              <a:spcAft>
                <a:spcPts val="0"/>
              </a:spcAft>
              <a:buClr>
                <a:srgbClr val="FF0000"/>
              </a:buClr>
              <a:buFont typeface="Wingdings" pitchFamily="2" charset="2"/>
              <a:buNone/>
            </a:pPr>
            <a:r>
              <a:rPr lang="en-US" dirty="0" smtClean="0"/>
              <a:t>Click to edit title</a:t>
            </a:r>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3708294325"/>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New Template_Chart">
    <p:spTree>
      <p:nvGrpSpPr>
        <p:cNvPr id="1" name=""/>
        <p:cNvGrpSpPr/>
        <p:nvPr/>
      </p:nvGrpSpPr>
      <p:grpSpPr>
        <a:xfrm>
          <a:off x="0" y="0"/>
          <a:ext cx="0" cy="0"/>
          <a:chOff x="0" y="0"/>
          <a:chExt cx="0" cy="0"/>
        </a:xfrm>
      </p:grpSpPr>
      <p:sp>
        <p:nvSpPr>
          <p:cNvPr id="12" name="Text Placeholder 22"/>
          <p:cNvSpPr>
            <a:spLocks noGrp="1"/>
          </p:cNvSpPr>
          <p:nvPr>
            <p:ph type="body" sz="quarter" idx="16" hasCustomPrompt="1"/>
          </p:nvPr>
        </p:nvSpPr>
        <p:spPr>
          <a:xfrm>
            <a:off x="457202" y="1517907"/>
            <a:ext cx="2607406" cy="2488686"/>
          </a:xfrm>
          <a:noFill/>
        </p:spPr>
        <p:txBody>
          <a:bodyPr lIns="0" tIns="0" rIns="0" bIns="0" anchor="ctr" anchorCtr="0">
            <a:noAutofit/>
          </a:bodyPr>
          <a:lstStyle>
            <a:lvl1pPr marL="0" indent="0">
              <a:lnSpc>
                <a:spcPct val="90000"/>
              </a:lnSpc>
              <a:spcBef>
                <a:spcPts val="0"/>
              </a:spcBef>
              <a:spcAft>
                <a:spcPts val="1800"/>
              </a:spcAft>
              <a:buFont typeface="Arial" pitchFamily="34" charset="0"/>
              <a:buNone/>
              <a:defRPr sz="1800" b="0" cap="none" baseline="0">
                <a:solidFill>
                  <a:schemeClr val="tx1"/>
                </a:solidFill>
              </a:defRPr>
            </a:lvl1pPr>
          </a:lstStyle>
          <a:p>
            <a:pPr lvl="0"/>
            <a:r>
              <a:rPr lang="en-US" dirty="0" smtClean="0"/>
              <a:t>Click to edit master text</a:t>
            </a:r>
          </a:p>
        </p:txBody>
      </p:sp>
      <p:sp>
        <p:nvSpPr>
          <p:cNvPr id="3" name="Chart Placeholder 2"/>
          <p:cNvSpPr>
            <a:spLocks noGrp="1"/>
          </p:cNvSpPr>
          <p:nvPr>
            <p:ph type="chart" sz="quarter" idx="17" hasCustomPrompt="1"/>
          </p:nvPr>
        </p:nvSpPr>
        <p:spPr>
          <a:xfrm>
            <a:off x="3482977" y="1123950"/>
            <a:ext cx="5236560" cy="3284538"/>
          </a:xfrm>
        </p:spPr>
        <p:txBody>
          <a:bodyPr anchor="ctr" anchorCtr="1"/>
          <a:lstStyle>
            <a:lvl1pPr marL="60325" indent="0" algn="ctr">
              <a:buNone/>
              <a:defRPr/>
            </a:lvl1pPr>
          </a:lstStyle>
          <a:p>
            <a:r>
              <a:rPr lang="en-US" dirty="0" smtClean="0"/>
              <a:t>Insert Chart Here</a:t>
            </a:r>
            <a:endParaRPr lang="en-US" dirty="0"/>
          </a:p>
        </p:txBody>
      </p:sp>
      <p:sp>
        <p:nvSpPr>
          <p:cNvPr id="9" name="Title 1"/>
          <p:cNvSpPr>
            <a:spLocks noGrp="1"/>
          </p:cNvSpPr>
          <p:nvPr>
            <p:ph type="title"/>
          </p:nvPr>
        </p:nvSpPr>
        <p:spPr>
          <a:xfrm>
            <a:off x="804347" y="245538"/>
            <a:ext cx="8229586" cy="770462"/>
          </a:xfrm>
        </p:spPr>
        <p:txBody>
          <a:bodyPr anchor="t" anchorCtr="0"/>
          <a:lstStyle>
            <a:lvl1pPr>
              <a:defRPr/>
            </a:lvl1pPr>
          </a:lstStyle>
          <a:p>
            <a:r>
              <a:rPr lang="en-US" smtClean="0"/>
              <a:t>Click to edit Master title style</a:t>
            </a:r>
            <a:endParaRPr lang="en-US" dirty="0"/>
          </a:p>
        </p:txBody>
      </p:sp>
      <p:sp>
        <p:nvSpPr>
          <p:cNvPr id="8" name="Rectangle 26"/>
          <p:cNvSpPr>
            <a:spLocks noChangeArrowheads="1"/>
          </p:cNvSpPr>
          <p:nvPr userDrawn="1"/>
        </p:nvSpPr>
        <p:spPr bwMode="auto">
          <a:xfrm flipH="1">
            <a:off x="3171825" y="1118351"/>
            <a:ext cx="27433" cy="3155157"/>
          </a:xfrm>
          <a:prstGeom prst="rect">
            <a:avLst/>
          </a:prstGeom>
          <a:gradFill rotWithShape="1">
            <a:gsLst>
              <a:gs pos="0">
                <a:schemeClr val="accent1"/>
              </a:gs>
              <a:gs pos="100000">
                <a:schemeClr val="accent1">
                  <a:lumMod val="75000"/>
                </a:schemeClr>
              </a:gs>
            </a:gsLst>
            <a:lin ang="5400000" scaled="1"/>
          </a:gradFill>
          <a:ln>
            <a:noFill/>
          </a:ln>
          <a:effectLst/>
          <a:extLst/>
        </p:spPr>
        <p:txBody>
          <a:bodyPr wrap="none" lIns="34281" tIns="17140" rIns="34281" bIns="17140" anchor="ctr"/>
          <a:lstStyle/>
          <a:p>
            <a:pPr lvl="0"/>
            <a:endParaRPr lang="en-US" dirty="0"/>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3964558175"/>
      </p:ext>
    </p:extLst>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New Template_Corp Tagline">
    <p:spTree>
      <p:nvGrpSpPr>
        <p:cNvPr id="1" name=""/>
        <p:cNvGrpSpPr/>
        <p:nvPr/>
      </p:nvGrpSpPr>
      <p:grpSpPr>
        <a:xfrm>
          <a:off x="0" y="0"/>
          <a:ext cx="0" cy="0"/>
          <a:chOff x="0" y="0"/>
          <a:chExt cx="0" cy="0"/>
        </a:xfrm>
      </p:grpSpPr>
      <p:pic>
        <p:nvPicPr>
          <p:cNvPr id="4" name="Picture 10"/>
          <p:cNvPicPr>
            <a:picLocks noChangeAspect="1"/>
          </p:cNvPicPr>
          <p:nvPr userDrawn="1"/>
        </p:nvPicPr>
        <p:blipFill>
          <a:blip r:embed="rId2"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rcRect/>
          <a:stretch>
            <a:fillRect/>
          </a:stretch>
        </p:blipFill>
        <p:spPr bwMode="auto">
          <a:xfrm>
            <a:off x="0" y="0"/>
            <a:ext cx="9144000" cy="5143500"/>
          </a:xfrm>
          <a:prstGeom prst="rect">
            <a:avLst/>
          </a:prstGeom>
          <a:noFill/>
          <a:ln>
            <a:noFill/>
          </a:ln>
          <a:extLst>
            <a:ext uri="{909E8E84-426E-40dd-AFC4-6F175D3DCCD1}">
              <a14:hiddenFill xmlns:a="http://schemas.openxmlformats.org/drawingml/2006/main" xmlns:r="http://schemas.openxmlformats.org/officeDocument/2006/relationships" xmlns:p="http://schemas.openxmlformats.org/presentationml/2006/main" xmlns="" xmlns:a14="http://schemas.microsoft.com/office/drawing/2010/main" xmlns:mv="urn:schemas-microsoft-com:mac:vml" xmlns:mc="http://schemas.openxmlformats.org/markup-compatibility/2006">
                <a:solidFill>
                  <a:srgbClr val="FFFFFF"/>
                </a:solidFill>
              </a14:hiddenFill>
            </a:ext>
            <a:ext uri="{91240B29-F687-4f45-9708-019B960494DF}">
              <a14:hiddenLine xmlns:a="http://schemas.openxmlformats.org/drawingml/2006/main" xmlns:r="http://schemas.openxmlformats.org/officeDocument/2006/relationships" xmlns:p="http://schemas.openxmlformats.org/presentationml/2006/main" xmlns="" xmlns:a14="http://schemas.microsoft.com/office/drawing/2010/main" xmlns:mv="urn:schemas-microsoft-com:mac:vml" xmlns:mc="http://schemas.openxmlformats.org/markup-compatibility/2006" w="9525">
                <a:solidFill>
                  <a:srgbClr val="000000"/>
                </a:solidFill>
                <a:miter lim="800000"/>
                <a:headEnd/>
                <a:tailEnd/>
              </a14:hiddenLine>
            </a:ext>
          </a:extLst>
        </p:spPr>
      </p:pic>
      <p:grpSp>
        <p:nvGrpSpPr>
          <p:cNvPr id="5" name="Group 4"/>
          <p:cNvGrpSpPr/>
          <p:nvPr userDrawn="1"/>
        </p:nvGrpSpPr>
        <p:grpSpPr>
          <a:xfrm>
            <a:off x="2103809" y="1774229"/>
            <a:ext cx="4936386" cy="1595045"/>
            <a:chOff x="2113332" y="1464413"/>
            <a:chExt cx="4936386" cy="1595045"/>
          </a:xfrm>
        </p:grpSpPr>
        <p:pic>
          <p:nvPicPr>
            <p:cNvPr id="6" name="Picture 10"/>
            <p:cNvPicPr>
              <a:picLocks noChangeAspect="1"/>
            </p:cNvPicPr>
            <p:nvPr/>
          </p:nvPicPr>
          <p:blipFill>
            <a:blip r:embed="rId2"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rcRect/>
            <a:stretch>
              <a:fillRect/>
            </a:stretch>
          </p:blipFill>
          <p:spPr bwMode="auto">
            <a:xfrm>
              <a:off x="2113332" y="1464413"/>
              <a:ext cx="4936386" cy="1595045"/>
            </a:xfrm>
            <a:prstGeom prst="rect">
              <a:avLst/>
            </a:prstGeom>
            <a:noFill/>
            <a:ln>
              <a:noFill/>
            </a:ln>
            <a:extLst>
              <a:ext uri="{909E8E84-426E-40dd-AFC4-6F175D3DCCD1}">
                <a14:hiddenFill xmlns:a="http://schemas.openxmlformats.org/drawingml/2006/main" xmlns:r="http://schemas.openxmlformats.org/officeDocument/2006/relationships" xmlns:p="http://schemas.openxmlformats.org/presentationml/2006/main" xmlns="" xmlns:a14="http://schemas.microsoft.com/office/drawing/2010/main" xmlns:mv="urn:schemas-microsoft-com:mac:vml" xmlns:mc="http://schemas.openxmlformats.org/markup-compatibility/2006">
                  <a:solidFill>
                    <a:srgbClr val="FFFFFF"/>
                  </a:solidFill>
                </a14:hiddenFill>
              </a:ext>
              <a:ext uri="{91240B29-F687-4f45-9708-019B960494DF}">
                <a14:hiddenLine xmlns:a="http://schemas.openxmlformats.org/drawingml/2006/main" xmlns:r="http://schemas.openxmlformats.org/officeDocument/2006/relationships" xmlns:p="http://schemas.openxmlformats.org/presentationml/2006/main"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7" name="Picture 1034" descr="HSET_clr_rgb"/>
            <p:cNvPicPr>
              <a:picLocks noChangeAspect="1" noChangeArrowheads="1"/>
            </p:cNvPicPr>
            <p:nvPr/>
          </p:nvPicPr>
          <p:blipFill>
            <a:blip r:embed="rId3"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rcRect/>
            <a:stretch>
              <a:fillRect/>
            </a:stretch>
          </p:blipFill>
          <p:spPr bwMode="auto">
            <a:xfrm>
              <a:off x="2481263" y="1700213"/>
              <a:ext cx="4179887" cy="1198562"/>
            </a:xfrm>
            <a:prstGeom prst="rect">
              <a:avLst/>
            </a:prstGeom>
            <a:noFill/>
            <a:ln>
              <a:noFill/>
            </a:ln>
            <a:extLst>
              <a:ext uri="{909E8E84-426E-40dd-AFC4-6F175D3DCCD1}">
                <a14:hiddenFill xmlns:a="http://schemas.openxmlformats.org/drawingml/2006/main" xmlns:r="http://schemas.openxmlformats.org/officeDocument/2006/relationships" xmlns:p="http://schemas.openxmlformats.org/presentationml/2006/main" xmlns="" xmlns:a14="http://schemas.microsoft.com/office/drawing/2010/main" xmlns:mv="urn:schemas-microsoft-com:mac:vml" xmlns:mc="http://schemas.openxmlformats.org/markup-compatibility/2006">
                  <a:solidFill>
                    <a:srgbClr val="FFFFFF"/>
                  </a:solidFill>
                </a14:hiddenFill>
              </a:ext>
              <a:ext uri="{91240B29-F687-4f45-9708-019B960494DF}">
                <a14:hiddenLine xmlns:a="http://schemas.openxmlformats.org/drawingml/2006/main" xmlns:r="http://schemas.openxmlformats.org/officeDocument/2006/relationships" xmlns:p="http://schemas.openxmlformats.org/presentationml/2006/main" xmlns="" xmlns:a14="http://schemas.microsoft.com/office/drawing/2010/main" xmlns:mv="urn:schemas-microsoft-com:mac:vml" xmlns:mc="http://schemas.openxmlformats.org/markup-compatibility/2006" w="9525">
                  <a:solidFill>
                    <a:srgbClr val="000000"/>
                  </a:solidFill>
                  <a:miter lim="800000"/>
                  <a:headEnd/>
                  <a:tailEnd/>
                </a14:hiddenLine>
              </a:ext>
            </a:extLst>
          </p:spPr>
        </p:pic>
      </p:gr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2345621015"/>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New Template_Closing Slide">
    <p:spTree>
      <p:nvGrpSpPr>
        <p:cNvPr id="1" name=""/>
        <p:cNvGrpSpPr/>
        <p:nvPr/>
      </p:nvGrpSpPr>
      <p:grpSpPr>
        <a:xfrm>
          <a:off x="0" y="0"/>
          <a:ext cx="0" cy="0"/>
          <a:chOff x="0" y="0"/>
          <a:chExt cx="0" cy="0"/>
        </a:xfrm>
      </p:grpSpPr>
      <p:pic>
        <p:nvPicPr>
          <p:cNvPr id="13" name="Picture 11"/>
          <p:cNvPicPr>
            <a:picLocks noChangeAspect="1"/>
          </p:cNvPicPr>
          <p:nvPr/>
        </p:nvPicPr>
        <p:blipFill>
          <a:blip r:embed="rId2"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rcRect/>
          <a:stretch>
            <a:fillRect/>
          </a:stretch>
        </p:blipFill>
        <p:spPr bwMode="auto">
          <a:xfrm>
            <a:off x="0" y="0"/>
            <a:ext cx="9144000" cy="5143500"/>
          </a:xfrm>
          <a:prstGeom prst="rect">
            <a:avLst/>
          </a:prstGeom>
          <a:noFill/>
          <a:ln>
            <a:noFill/>
          </a:ln>
          <a:extLst>
            <a:ext uri="{909E8E84-426E-40dd-AFC4-6F175D3DCCD1}">
              <a14:hiddenFill xmlns:a="http://schemas.openxmlformats.org/drawingml/2006/main" xmlns:r="http://schemas.openxmlformats.org/officeDocument/2006/relationships" xmlns:p="http://schemas.openxmlformats.org/presentationml/2006/main" xmlns="" xmlns:a14="http://schemas.microsoft.com/office/drawing/2010/main" xmlns:mv="urn:schemas-microsoft-com:mac:vml" xmlns:mc="http://schemas.openxmlformats.org/markup-compatibility/2006">
                <a:solidFill>
                  <a:srgbClr val="FFFFFF"/>
                </a:solidFill>
              </a14:hiddenFill>
            </a:ext>
            <a:ext uri="{91240B29-F687-4f45-9708-019B960494DF}">
              <a14:hiddenLine xmlns:a="http://schemas.openxmlformats.org/drawingml/2006/main" xmlns:r="http://schemas.openxmlformats.org/officeDocument/2006/relationships" xmlns:p="http://schemas.openxmlformats.org/presentationml/2006/main"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4" name="Picture 13" descr="O_signature_clr_rgb.jpg"/>
          <p:cNvPicPr>
            <a:picLocks noChangeAspect="1"/>
          </p:cNvPicPr>
          <p:nvPr/>
        </p:nvPicPr>
        <p:blipFill>
          <a:blip r:embed="rId3"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tretch>
            <a:fillRect/>
          </a:stretch>
        </p:blipFill>
        <p:spPr>
          <a:xfrm>
            <a:off x="855132" y="1329097"/>
            <a:ext cx="7315200" cy="2249424"/>
          </a:xfrm>
          <a:prstGeom prst="rect">
            <a:avLst/>
          </a:prstGeom>
        </p:spPr>
      </p:pic>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78210377"/>
      </p:ext>
    </p:extLst>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DO NOT USE_Instructions 1">
    <p:spTree>
      <p:nvGrpSpPr>
        <p:cNvPr id="1" name=""/>
        <p:cNvGrpSpPr/>
        <p:nvPr/>
      </p:nvGrpSpPr>
      <p:grpSpPr>
        <a:xfrm>
          <a:off x="0" y="0"/>
          <a:ext cx="0" cy="0"/>
          <a:chOff x="0" y="0"/>
          <a:chExt cx="0" cy="0"/>
        </a:xfrm>
      </p:grpSpPr>
      <p:pic>
        <p:nvPicPr>
          <p:cNvPr id="5" name="Picture 11"/>
          <p:cNvPicPr>
            <a:picLocks noChangeAspect="1"/>
          </p:cNvPicPr>
          <p:nvPr userDrawn="1"/>
        </p:nvPicPr>
        <p:blipFill>
          <a:blip r:embed="rId2"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rcRect/>
          <a:stretch>
            <a:fillRect/>
          </a:stretch>
        </p:blipFill>
        <p:spPr bwMode="auto">
          <a:xfrm>
            <a:off x="0" y="0"/>
            <a:ext cx="9144000" cy="4813300"/>
          </a:xfrm>
          <a:prstGeom prst="rect">
            <a:avLst/>
          </a:prstGeom>
          <a:noFill/>
          <a:ln>
            <a:noFill/>
          </a:ln>
          <a:extLst>
            <a:ext uri="{909E8E84-426E-40dd-AFC4-6F175D3DCCD1}">
              <a14:hiddenFill xmlns:a="http://schemas.openxmlformats.org/drawingml/2006/main" xmlns:r="http://schemas.openxmlformats.org/officeDocument/2006/relationships" xmlns:p="http://schemas.openxmlformats.org/presentationml/2006/main" xmlns="" xmlns:a14="http://schemas.microsoft.com/office/drawing/2010/main" xmlns:mv="urn:schemas-microsoft-com:mac:vml" xmlns:mc="http://schemas.openxmlformats.org/markup-compatibility/2006">
                <a:solidFill>
                  <a:srgbClr val="FFFFFF"/>
                </a:solidFill>
              </a14:hiddenFill>
            </a:ext>
            <a:ext uri="{91240B29-F687-4f45-9708-019B960494DF}">
              <a14:hiddenLine xmlns:a="http://schemas.openxmlformats.org/drawingml/2006/main" xmlns:r="http://schemas.openxmlformats.org/officeDocument/2006/relationships" xmlns:p="http://schemas.openxmlformats.org/presentationml/2006/main" xmlns=""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11" name="Title 1"/>
          <p:cNvSpPr>
            <a:spLocks noGrp="1"/>
          </p:cNvSpPr>
          <p:nvPr>
            <p:ph type="title" hasCustomPrompt="1"/>
          </p:nvPr>
        </p:nvSpPr>
        <p:spPr>
          <a:xfrm>
            <a:off x="802761" y="1571844"/>
            <a:ext cx="5030788" cy="1100723"/>
          </a:xfrm>
        </p:spPr>
        <p:txBody>
          <a:bodyPr anchor="t" anchorCtr="0"/>
          <a:lstStyle>
            <a:lvl1pPr marL="0" algn="l" defTabSz="914400" rtl="0" eaLnBrk="1" latinLnBrk="0" hangingPunct="1">
              <a:lnSpc>
                <a:spcPct val="90000"/>
              </a:lnSpc>
              <a:spcBef>
                <a:spcPct val="0"/>
              </a:spcBef>
              <a:buNone/>
              <a:defRPr lang="en-US" sz="2800" b="1" kern="1200" dirty="0">
                <a:solidFill>
                  <a:schemeClr val="tx1"/>
                </a:solidFill>
                <a:latin typeface="Arial" pitchFamily="34" charset="0"/>
                <a:ea typeface="+mj-ea"/>
                <a:cs typeface="Arial" pitchFamily="34" charset="0"/>
              </a:defRPr>
            </a:lvl1pPr>
          </a:lstStyle>
          <a:p>
            <a:r>
              <a:rPr lang="en-US" dirty="0" smtClean="0"/>
              <a:t>Click to edit text </a:t>
            </a:r>
            <a:endParaRPr lang="en-US" dirty="0"/>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2751385212"/>
      </p:ext>
    </p:extLst>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DO NOT USE_Instructions 2">
    <p:spTree>
      <p:nvGrpSpPr>
        <p:cNvPr id="1" name=""/>
        <p:cNvGrpSpPr/>
        <p:nvPr/>
      </p:nvGrpSpPr>
      <p:grpSpPr>
        <a:xfrm>
          <a:off x="0" y="0"/>
          <a:ext cx="0" cy="0"/>
          <a:chOff x="0" y="0"/>
          <a:chExt cx="0" cy="0"/>
        </a:xfrm>
      </p:grpSpPr>
      <p:pic>
        <p:nvPicPr>
          <p:cNvPr id="6" name="Picture 11"/>
          <p:cNvPicPr>
            <a:picLocks noChangeAspect="1"/>
          </p:cNvPicPr>
          <p:nvPr userDrawn="1"/>
        </p:nvPicPr>
        <p:blipFill>
          <a:blip r:embed="rId2"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rcRect/>
          <a:stretch>
            <a:fillRect/>
          </a:stretch>
        </p:blipFill>
        <p:spPr bwMode="auto">
          <a:xfrm>
            <a:off x="0" y="0"/>
            <a:ext cx="9144000" cy="4813300"/>
          </a:xfrm>
          <a:prstGeom prst="rect">
            <a:avLst/>
          </a:prstGeom>
          <a:noFill/>
          <a:ln>
            <a:noFill/>
          </a:ln>
          <a:extLst>
            <a:ext uri="{909E8E84-426E-40dd-AFC4-6F175D3DCCD1}">
              <a14:hiddenFill xmlns:a="http://schemas.openxmlformats.org/drawingml/2006/main" xmlns:r="http://schemas.openxmlformats.org/officeDocument/2006/relationships" xmlns:p="http://schemas.openxmlformats.org/presentationml/2006/main" xmlns="" xmlns:a14="http://schemas.microsoft.com/office/drawing/2010/main" xmlns:mv="urn:schemas-microsoft-com:mac:vml" xmlns:mc="http://schemas.openxmlformats.org/markup-compatibility/2006">
                <a:solidFill>
                  <a:srgbClr val="FFFFFF"/>
                </a:solidFill>
              </a14:hiddenFill>
            </a:ext>
            <a:ext uri="{91240B29-F687-4f45-9708-019B960494DF}">
              <a14:hiddenLine xmlns:a="http://schemas.openxmlformats.org/drawingml/2006/main" xmlns:r="http://schemas.openxmlformats.org/officeDocument/2006/relationships" xmlns:p="http://schemas.openxmlformats.org/presentationml/2006/main" xmlns=""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3" name="Content Placeholder 2"/>
          <p:cNvSpPr>
            <a:spLocks noGrp="1"/>
          </p:cNvSpPr>
          <p:nvPr>
            <p:ph idx="1"/>
          </p:nvPr>
        </p:nvSpPr>
        <p:spPr>
          <a:xfrm>
            <a:off x="804347" y="1201839"/>
            <a:ext cx="8229600" cy="3564894"/>
          </a:xfrm>
        </p:spPr>
        <p:txBody>
          <a:bodyPr>
            <a:noAutofit/>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804347" y="245538"/>
            <a:ext cx="8229600" cy="770462"/>
          </a:xfrm>
        </p:spPr>
        <p:txBody>
          <a:bodyPr anchor="t" anchorCtr="0"/>
          <a:lstStyle>
            <a:lvl1pPr>
              <a:defRPr/>
            </a:lvl1pPr>
          </a:lstStyle>
          <a:p>
            <a:r>
              <a:rPr lang="en-US" smtClean="0"/>
              <a:t>Click to edit Master title style</a:t>
            </a:r>
            <a:endParaRPr lang="en-US" dirty="0"/>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3520651237"/>
      </p:ext>
    </p:extLst>
  </p:cSld>
  <p:clrMapOvr>
    <a:masterClrMapping/>
  </p:clrMapOvr>
  <p:transition spd="med">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DO NOT USE_Instructions 3">
    <p:spTree>
      <p:nvGrpSpPr>
        <p:cNvPr id="1" name=""/>
        <p:cNvGrpSpPr/>
        <p:nvPr/>
      </p:nvGrpSpPr>
      <p:grpSpPr>
        <a:xfrm>
          <a:off x="0" y="0"/>
          <a:ext cx="0" cy="0"/>
          <a:chOff x="0" y="0"/>
          <a:chExt cx="0" cy="0"/>
        </a:xfrm>
      </p:grpSpPr>
      <p:pic>
        <p:nvPicPr>
          <p:cNvPr id="7" name="Picture 11"/>
          <p:cNvPicPr>
            <a:picLocks noChangeAspect="1"/>
          </p:cNvPicPr>
          <p:nvPr userDrawn="1"/>
        </p:nvPicPr>
        <p:blipFill>
          <a:blip r:embed="rId2"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rcRect/>
          <a:stretch>
            <a:fillRect/>
          </a:stretch>
        </p:blipFill>
        <p:spPr bwMode="auto">
          <a:xfrm>
            <a:off x="0" y="0"/>
            <a:ext cx="9144000" cy="4813300"/>
          </a:xfrm>
          <a:prstGeom prst="rect">
            <a:avLst/>
          </a:prstGeom>
          <a:noFill/>
          <a:ln>
            <a:noFill/>
          </a:ln>
          <a:extLst>
            <a:ext uri="{909E8E84-426E-40dd-AFC4-6F175D3DCCD1}">
              <a14:hiddenFill xmlns:a="http://schemas.openxmlformats.org/drawingml/2006/main" xmlns:r="http://schemas.openxmlformats.org/officeDocument/2006/relationships" xmlns:p="http://schemas.openxmlformats.org/presentationml/2006/main" xmlns="" xmlns:a14="http://schemas.microsoft.com/office/drawing/2010/main" xmlns:mv="urn:schemas-microsoft-com:mac:vml" xmlns:mc="http://schemas.openxmlformats.org/markup-compatibility/2006">
                <a:solidFill>
                  <a:srgbClr val="FFFFFF"/>
                </a:solidFill>
              </a14:hiddenFill>
            </a:ext>
            <a:ext uri="{91240B29-F687-4f45-9708-019B960494DF}">
              <a14:hiddenLine xmlns:a="http://schemas.openxmlformats.org/drawingml/2006/main" xmlns:r="http://schemas.openxmlformats.org/officeDocument/2006/relationships" xmlns:p="http://schemas.openxmlformats.org/presentationml/2006/main" xmlns=""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3" name="Content Placeholder 2"/>
          <p:cNvSpPr>
            <a:spLocks noGrp="1"/>
          </p:cNvSpPr>
          <p:nvPr>
            <p:ph idx="1"/>
          </p:nvPr>
        </p:nvSpPr>
        <p:spPr>
          <a:xfrm>
            <a:off x="804347" y="1201839"/>
            <a:ext cx="8229600" cy="3564894"/>
          </a:xfrm>
        </p:spPr>
        <p:txBody>
          <a:bodyPr>
            <a:noAutofit/>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804347" y="245538"/>
            <a:ext cx="8229600" cy="406396"/>
          </a:xfrm>
        </p:spPr>
        <p:txBody>
          <a:bodyPr anchor="t" anchorCtr="0"/>
          <a:lstStyle>
            <a:lvl1pPr>
              <a:defRPr/>
            </a:lvl1pPr>
          </a:lstStyle>
          <a:p>
            <a:r>
              <a:rPr lang="en-US" smtClean="0"/>
              <a:t>Click to edit Master title style</a:t>
            </a:r>
            <a:endParaRPr lang="en-US" dirty="0"/>
          </a:p>
        </p:txBody>
      </p:sp>
      <p:sp>
        <p:nvSpPr>
          <p:cNvPr id="11" name="Text Placeholder 4"/>
          <p:cNvSpPr>
            <a:spLocks noGrp="1"/>
          </p:cNvSpPr>
          <p:nvPr>
            <p:ph type="body" sz="quarter" idx="13"/>
          </p:nvPr>
        </p:nvSpPr>
        <p:spPr>
          <a:xfrm>
            <a:off x="804347" y="648216"/>
            <a:ext cx="8229600" cy="304800"/>
          </a:xfrm>
        </p:spPr>
        <p:txBody>
          <a:bodyPr anchor="t" anchorCtr="0">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1161497494"/>
      </p:ext>
    </p:extLst>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30621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userDrawn="1">
  <p:cSld name="Number and Alpha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09600" y="1085850"/>
            <a:ext cx="7918450" cy="1767663"/>
          </a:xfrm>
        </p:spPr>
        <p:txBody>
          <a:bodyPr/>
          <a:lstStyle>
            <a:lvl2pPr>
              <a:buFont typeface="+mj-lt"/>
              <a:buAutoNum type="arabicPeriod"/>
              <a:defRPr/>
            </a:lvl2pPr>
            <a:lvl3pPr marL="1146175" indent="-457200">
              <a:buFont typeface="+mj-lt"/>
              <a:buAutoNum type="alphaUcPeriod"/>
              <a:defRPr/>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4347" y="245539"/>
            <a:ext cx="8229586" cy="406395"/>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804347" y="1522101"/>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648216"/>
            <a:ext cx="8229600" cy="304800"/>
          </a:xfrm>
        </p:spPr>
        <p:txBody>
          <a:bodyPr anchor="t" anchorCtr="0">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2772204284"/>
      </p:ext>
    </p:extLst>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134922" y="4917186"/>
            <a:ext cx="920038" cy="137160"/>
          </a:xfrm>
          <a:prstGeom prst="rect">
            <a:avLst/>
          </a:prstGeom>
        </p:spPr>
        <p:txBody>
          <a:bodyPr lIns="68589" tIns="34295" rIns="68589" bIns="34295"/>
          <a:lstStyle/>
          <a:p>
            <a:fld id="{AD051CE8-BCD3-4683-83D4-D0AC55C5EB15}" type="datetime1">
              <a:rPr lang="en-US" smtClean="0"/>
              <a:pPr/>
              <a:t>2/26/15</a:t>
            </a:fld>
            <a:endParaRPr/>
          </a:p>
        </p:txBody>
      </p:sp>
      <p:sp>
        <p:nvSpPr>
          <p:cNvPr id="3" name="Footer Placeholder 2"/>
          <p:cNvSpPr>
            <a:spLocks noGrp="1"/>
          </p:cNvSpPr>
          <p:nvPr>
            <p:ph type="ftr" sz="quarter" idx="11"/>
          </p:nvPr>
        </p:nvSpPr>
        <p:spPr>
          <a:xfrm>
            <a:off x="6468779" y="4917186"/>
            <a:ext cx="2057936" cy="137160"/>
          </a:xfrm>
          <a:prstGeom prst="rect">
            <a:avLst/>
          </a:prstGeom>
        </p:spPr>
        <p:txBody>
          <a:bodyPr lIns="68589" tIns="34295" rIns="68589" bIns="34295"/>
          <a:lstStyle/>
          <a:p>
            <a:r>
              <a:rPr/>
              <a:t>Oracle Confidential – Internal/Restricted/Highly Restricted</a:t>
            </a:r>
          </a:p>
        </p:txBody>
      </p:sp>
      <p:sp>
        <p:nvSpPr>
          <p:cNvPr id="4" name="Slide Number Placeholder 3"/>
          <p:cNvSpPr>
            <a:spLocks noGrp="1"/>
          </p:cNvSpPr>
          <p:nvPr>
            <p:ph type="sldNum" sz="quarter" idx="12"/>
          </p:nvPr>
        </p:nvSpPr>
        <p:spPr>
          <a:xfrm>
            <a:off x="8459212" y="4917186"/>
            <a:ext cx="286320" cy="137160"/>
          </a:xfrm>
          <a:prstGeom prst="rect">
            <a:avLst/>
          </a:prstGeom>
        </p:spPr>
        <p:txBody>
          <a:bodyPr lIns="68589" tIns="34295" rIns="68589" bIns="34295"/>
          <a:lstStyle/>
          <a:p>
            <a:fld id="{C51EAA63-D034-42AE-91FA-B13B9518C7BE}" type="slidenum">
              <a:rPr/>
              <a:pPr/>
              <a:t>‹#›</a:t>
            </a:fld>
            <a:endParaRPr/>
          </a:p>
        </p:txBody>
      </p:sp>
      <p:sp>
        <p:nvSpPr>
          <p:cNvPr id="5" name="TextBox 4"/>
          <p:cNvSpPr txBox="1"/>
          <p:nvPr/>
        </p:nvSpPr>
        <p:spPr>
          <a:xfrm>
            <a:off x="398963" y="1028700"/>
            <a:ext cx="8346073" cy="666750"/>
          </a:xfrm>
          <a:prstGeom prst="rect">
            <a:avLst/>
          </a:prstGeom>
          <a:noFill/>
        </p:spPr>
        <p:txBody>
          <a:bodyPr wrap="none" lIns="0" tIns="0" rIns="0" bIns="0" rtlCol="0" anchor="b">
            <a:noAutofit/>
          </a:bodyPr>
          <a:lstStyle/>
          <a:p>
            <a:pPr>
              <a:lnSpc>
                <a:spcPct val="90000"/>
              </a:lnSpc>
            </a:pPr>
            <a:r>
              <a:rPr sz="2400">
                <a:latin typeface="+mj-lt"/>
              </a:rPr>
              <a:t>Safe Harbor</a:t>
            </a:r>
            <a:r>
              <a:rPr sz="2400" baseline="0">
                <a:latin typeface="+mj-lt"/>
              </a:rPr>
              <a:t> Statement</a:t>
            </a:r>
            <a:endParaRPr sz="2400">
              <a:latin typeface="+mj-lt"/>
            </a:endParaRPr>
          </a:p>
        </p:txBody>
      </p:sp>
      <p:sp>
        <p:nvSpPr>
          <p:cNvPr id="6" name="TextBox 5"/>
          <p:cNvSpPr txBox="1"/>
          <p:nvPr/>
        </p:nvSpPr>
        <p:spPr>
          <a:xfrm>
            <a:off x="398963" y="1885950"/>
            <a:ext cx="8346073" cy="1714500"/>
          </a:xfrm>
          <a:prstGeom prst="rect">
            <a:avLst/>
          </a:prstGeom>
          <a:noFill/>
        </p:spPr>
        <p:txBody>
          <a:bodyPr wrap="square" lIns="0" tIns="0" rIns="0" bIns="0" rtlCol="0" anchor="t">
            <a:noAutofit/>
          </a:bodyPr>
          <a:lstStyle/>
          <a:p>
            <a:pPr>
              <a:lnSpc>
                <a:spcPct val="90000"/>
              </a:lnSpc>
            </a:pPr>
            <a:r>
              <a:rPr sz="180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358871904"/>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name="Title Slide without Picture">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8965" y="554833"/>
            <a:ext cx="8346073" cy="1102519"/>
          </a:xfrm>
        </p:spPr>
        <p:txBody>
          <a:bodyPr/>
          <a:lstStyle>
            <a:lvl1pPr>
              <a:lnSpc>
                <a:spcPct val="80000"/>
              </a:lnSpc>
              <a:defRPr sz="3600"/>
            </a:lvl1pPr>
          </a:lstStyle>
          <a:p>
            <a:r>
              <a:rPr lang="en-US" dirty="0" smtClean="0"/>
              <a:t>Click to edit Master title style</a:t>
            </a:r>
            <a:endParaRPr dirty="0"/>
          </a:p>
        </p:txBody>
      </p:sp>
      <p:sp>
        <p:nvSpPr>
          <p:cNvPr id="3" name="Subtitle 2"/>
          <p:cNvSpPr>
            <a:spLocks noGrp="1"/>
          </p:cNvSpPr>
          <p:nvPr>
            <p:ph type="subTitle" idx="1"/>
          </p:nvPr>
        </p:nvSpPr>
        <p:spPr>
          <a:xfrm>
            <a:off x="398926" y="1714500"/>
            <a:ext cx="8347160" cy="685800"/>
          </a:xfrm>
        </p:spPr>
        <p:txBody>
          <a:bodyPr>
            <a:noAutofit/>
          </a:bodyPr>
          <a:lstStyle>
            <a:lvl1pPr marL="0" indent="0" algn="l">
              <a:spcBef>
                <a:spcPts val="0"/>
              </a:spcBef>
              <a:buNone/>
              <a:defRPr sz="1800" b="1">
                <a:solidFill>
                  <a:schemeClr val="tx1"/>
                </a:solidFill>
              </a:defRPr>
            </a:lvl1pPr>
            <a:lvl2pPr marL="342931" indent="0" algn="ctr">
              <a:buNone/>
              <a:defRPr>
                <a:solidFill>
                  <a:schemeClr val="tx1">
                    <a:tint val="75000"/>
                  </a:schemeClr>
                </a:solidFill>
              </a:defRPr>
            </a:lvl2pPr>
            <a:lvl3pPr marL="685862" indent="0" algn="ctr">
              <a:buNone/>
              <a:defRPr>
                <a:solidFill>
                  <a:schemeClr val="tx1">
                    <a:tint val="75000"/>
                  </a:schemeClr>
                </a:solidFill>
              </a:defRPr>
            </a:lvl3pPr>
            <a:lvl4pPr marL="1028794" indent="0" algn="ctr">
              <a:buNone/>
              <a:defRPr>
                <a:solidFill>
                  <a:schemeClr val="tx1">
                    <a:tint val="75000"/>
                  </a:schemeClr>
                </a:solidFill>
              </a:defRPr>
            </a:lvl4pPr>
            <a:lvl5pPr marL="1371726" indent="0" algn="ctr">
              <a:buNone/>
              <a:defRPr>
                <a:solidFill>
                  <a:schemeClr val="tx1">
                    <a:tint val="75000"/>
                  </a:schemeClr>
                </a:solidFill>
              </a:defRPr>
            </a:lvl5pPr>
            <a:lvl6pPr marL="1714657" indent="0" algn="ctr">
              <a:buNone/>
              <a:defRPr>
                <a:solidFill>
                  <a:schemeClr val="tx1">
                    <a:tint val="75000"/>
                  </a:schemeClr>
                </a:solidFill>
              </a:defRPr>
            </a:lvl6pPr>
            <a:lvl7pPr marL="2057588" indent="0" algn="ctr">
              <a:buNone/>
              <a:defRPr>
                <a:solidFill>
                  <a:schemeClr val="tx1">
                    <a:tint val="75000"/>
                  </a:schemeClr>
                </a:solidFill>
              </a:defRPr>
            </a:lvl7pPr>
            <a:lvl8pPr marL="2400520" indent="0" algn="ctr">
              <a:buNone/>
              <a:defRPr>
                <a:solidFill>
                  <a:schemeClr val="tx1">
                    <a:tint val="75000"/>
                  </a:schemeClr>
                </a:solidFill>
              </a:defRPr>
            </a:lvl8pPr>
            <a:lvl9pPr marL="2743452"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398965" y="2572089"/>
            <a:ext cx="8346073"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pic>
        <p:nvPicPr>
          <p:cNvPr id="7" name="Picture 6" descr="Horizontal Java-Oracle co-branded logo in white on blue staging background."/>
          <p:cNvPicPr>
            <a:picLocks noChangeAspect="1"/>
          </p:cNvPicPr>
          <p:nvPr userDrawn="1"/>
        </p:nvPicPr>
        <p:blipFill>
          <a:blip r:embed="rId2"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98963" y="4697730"/>
            <a:ext cx="1041102" cy="445770"/>
          </a:xfrm>
          <a:prstGeom prst="rect">
            <a:avLst/>
          </a:prstGeom>
        </p:spPr>
      </p:pic>
      <p:sp>
        <p:nvSpPr>
          <p:cNvPr id="9" name="Date Placeholder 8"/>
          <p:cNvSpPr>
            <a:spLocks noGrp="1"/>
          </p:cNvSpPr>
          <p:nvPr>
            <p:ph type="dt" sz="half" idx="14"/>
          </p:nvPr>
        </p:nvSpPr>
        <p:spPr/>
        <p:txBody>
          <a:bodyPr/>
          <a:lstStyle>
            <a:lvl1pPr>
              <a:defRPr>
                <a:solidFill>
                  <a:schemeClr val="tx1"/>
                </a:solidFill>
              </a:defRPr>
            </a:lvl1pPr>
          </a:lstStyle>
          <a:p>
            <a:fld id="{1EE11BFD-AD4C-4A98-9D38-1958507EA4E5}" type="datetime1">
              <a:rPr lang="en-US" smtClean="0">
                <a:solidFill>
                  <a:srgbClr val="5F5F5F"/>
                </a:solidFill>
              </a:rPr>
              <a:pPr/>
              <a:t>2/26/15</a:t>
            </a:fld>
            <a:endParaRPr lang="en-US">
              <a:solidFill>
                <a:srgbClr val="5F5F5F"/>
              </a:solidFill>
            </a:endParaRPr>
          </a:p>
        </p:txBody>
      </p:sp>
      <p:sp>
        <p:nvSpPr>
          <p:cNvPr id="12" name="TextBox 11"/>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defTabSz="685862"/>
            <a:r>
              <a:rPr sz="600" dirty="0">
                <a:solidFill>
                  <a:srgbClr val="5F5F5F"/>
                </a:solidFill>
              </a:rPr>
              <a:t>Copyright © </a:t>
            </a:r>
            <a:r>
              <a:rPr sz="600" dirty="0" smtClean="0">
                <a:solidFill>
                  <a:srgbClr val="5F5F5F"/>
                </a:solidFill>
              </a:rPr>
              <a:t>2014</a:t>
            </a:r>
            <a:r>
              <a:rPr lang="en-US" sz="600" dirty="0" smtClean="0">
                <a:solidFill>
                  <a:srgbClr val="5F5F5F"/>
                </a:solidFill>
              </a:rPr>
              <a:t>,</a:t>
            </a:r>
            <a:r>
              <a:rPr sz="600" dirty="0" smtClean="0">
                <a:solidFill>
                  <a:srgbClr val="5F5F5F"/>
                </a:solidFill>
              </a:rPr>
              <a:t> </a:t>
            </a:r>
            <a:r>
              <a:rPr sz="600" dirty="0">
                <a:solidFill>
                  <a:srgbClr val="5F5F5F"/>
                </a:solidFill>
              </a:rPr>
              <a:t>Oracle and/or its affiliates. All rights reserved.  </a:t>
            </a:r>
            <a:r>
              <a:rPr sz="600" dirty="0" smtClean="0">
                <a:solidFill>
                  <a:srgbClr val="5F5F5F"/>
                </a:solidFill>
              </a:rPr>
              <a:t>|</a:t>
            </a:r>
            <a:endParaRPr sz="600" dirty="0">
              <a:solidFill>
                <a:srgbClr val="5F5F5F"/>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993200288"/>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hf sldNum="0" hdr="0" dt="0"/>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FFBC65A-03AE-423D-B3EC-68D1D32BF9D6}" type="datetime1">
              <a:rPr lang="en-US" smtClean="0"/>
              <a:pPr/>
              <a:t>2/26/15</a:t>
            </a:fld>
            <a:endParaRPr/>
          </a:p>
        </p:txBody>
      </p:sp>
      <p:sp>
        <p:nvSpPr>
          <p:cNvPr id="6" name="Footer Placeholder 5"/>
          <p:cNvSpPr>
            <a:spLocks noGrp="1"/>
          </p:cNvSpPr>
          <p:nvPr>
            <p:ph type="ftr" sz="quarter" idx="11"/>
          </p:nvPr>
        </p:nvSpPr>
        <p:spPr>
          <a:xfrm>
            <a:off x="6468779" y="4917186"/>
            <a:ext cx="2057936" cy="137160"/>
          </a:xfrm>
          <a:prstGeom prst="rect">
            <a:avLst/>
          </a:prstGeom>
        </p:spPr>
        <p:txBody>
          <a:bodyPr lIns="68589" tIns="34295" rIns="68589" bIns="34295"/>
          <a:lstStyle/>
          <a:p>
            <a:r>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3" name="Title 2"/>
          <p:cNvSpPr>
            <a:spLocks noGrp="1"/>
          </p:cNvSpPr>
          <p:nvPr>
            <p:ph type="title"/>
          </p:nvPr>
        </p:nvSpPr>
        <p:spPr/>
        <p:txBody>
          <a:bodyPr/>
          <a:lstStyle/>
          <a:p>
            <a:r>
              <a:rPr lang="en-US" smtClean="0"/>
              <a:t>Click to edit Master title style</a:t>
            </a:r>
            <a:endParaRPr lang="en-US"/>
          </a:p>
        </p:txBody>
      </p:sp>
      <p:sp>
        <p:nvSpPr>
          <p:cNvPr id="9" name="Picture Placeholder 15" descr="If presenting remotely, you can insert your photo here"/>
          <p:cNvSpPr>
            <a:spLocks noGrp="1"/>
          </p:cNvSpPr>
          <p:nvPr>
            <p:ph type="pic" sz="quarter" idx="15" hasCustomPrompt="1"/>
          </p:nvPr>
        </p:nvSpPr>
        <p:spPr>
          <a:xfrm>
            <a:off x="1714947" y="1371600"/>
            <a:ext cx="2606719" cy="2880360"/>
          </a:xfrm>
          <a:solidFill>
            <a:schemeClr val="bg2"/>
          </a:solidFill>
        </p:spPr>
        <p:txBody>
          <a:bodyPr tIns="68589">
            <a:noAutofit/>
          </a:bodyPr>
          <a:lstStyle>
            <a:lvl1pPr marL="0" indent="0" algn="ctr">
              <a:spcBef>
                <a:spcPts val="0"/>
              </a:spcBef>
              <a:buNone/>
              <a:defRPr sz="1400" baseline="0">
                <a:solidFill>
                  <a:schemeClr val="tx1"/>
                </a:solidFill>
              </a:defRPr>
            </a:lvl1pPr>
          </a:lstStyle>
          <a:p>
            <a:r>
              <a:rPr/>
              <a:t>Click icon to insert picture</a:t>
            </a:r>
          </a:p>
        </p:txBody>
      </p:sp>
      <p:sp>
        <p:nvSpPr>
          <p:cNvPr id="10" name="Text Placeholder 10"/>
          <p:cNvSpPr>
            <a:spLocks noGrp="1"/>
          </p:cNvSpPr>
          <p:nvPr>
            <p:ph type="body" sz="quarter" idx="16"/>
          </p:nvPr>
        </p:nvSpPr>
        <p:spPr>
          <a:xfrm>
            <a:off x="4527459" y="1371599"/>
            <a:ext cx="4218769" cy="2880360"/>
          </a:xfrm>
        </p:spPr>
        <p:txBody>
          <a:bodyPr anchor="ctr" anchorCtr="0"/>
          <a:lstStyle>
            <a:lvl1pPr>
              <a:spcBef>
                <a:spcPts val="0"/>
              </a:spcBef>
              <a:spcAft>
                <a:spcPts val="600"/>
              </a:spcAft>
              <a:buClr>
                <a:schemeClr val="bg1"/>
              </a:buClr>
              <a:defRPr b="1"/>
            </a:lvl1pPr>
            <a:lvl2pPr marL="171473">
              <a:spcBef>
                <a:spcPts val="0"/>
              </a:spcBef>
              <a:buClr>
                <a:schemeClr val="bg1"/>
              </a:buClr>
              <a:defRPr/>
            </a:lvl2pPr>
          </a:lstStyle>
          <a:p>
            <a:pPr lvl="0"/>
            <a:r>
              <a:rPr lang="en-US" smtClean="0"/>
              <a:t>Click to edit Master text styles</a:t>
            </a:r>
          </a:p>
          <a:p>
            <a:pPr lvl="1"/>
            <a:r>
              <a:rPr lang="en-US" smtClean="0"/>
              <a:t>Second level</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298185070"/>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userDrawn="1">
  <p:cSld name="New Template_Title 1">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1"/>
            <a:ext cx="9144000" cy="5143499"/>
          </a:xfrm>
          <a:prstGeom prst="rect">
            <a:avLst/>
          </a:prstGeom>
          <a:gradFill flip="none" rotWithShape="1">
            <a:gsLst>
              <a:gs pos="20000">
                <a:srgbClr val="AA0000"/>
              </a:gs>
              <a:gs pos="9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5943598" y="0"/>
            <a:ext cx="3200402" cy="5143500"/>
          </a:xfrm>
          <a:prstGeom prst="rect">
            <a:avLst/>
          </a:prstGeom>
          <a:gradFill flip="none" rotWithShape="1">
            <a:gsLst>
              <a:gs pos="20000">
                <a:srgbClr val="AA0000"/>
              </a:gs>
              <a:gs pos="90000">
                <a:srgbClr val="FF1414"/>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8" name="Picture 7" descr="O_signature_wht_rgb.png"/>
          <p:cNvPicPr>
            <a:picLocks noChangeAspect="1"/>
          </p:cNvPicPr>
          <p:nvPr userDrawn="1"/>
        </p:nvPicPr>
        <p:blipFill>
          <a:blip r:embed="rId2"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tretch>
            <a:fillRect/>
          </a:stretch>
        </p:blipFill>
        <p:spPr>
          <a:xfrm>
            <a:off x="261432" y="253996"/>
            <a:ext cx="2148841" cy="662559"/>
          </a:xfrm>
          <a:prstGeom prst="rect">
            <a:avLst/>
          </a:prstGeom>
        </p:spPr>
      </p:pic>
      <p:sp>
        <p:nvSpPr>
          <p:cNvPr id="17" name="Title 1"/>
          <p:cNvSpPr>
            <a:spLocks noGrp="1"/>
          </p:cNvSpPr>
          <p:nvPr>
            <p:ph type="title" hasCustomPrompt="1"/>
          </p:nvPr>
        </p:nvSpPr>
        <p:spPr bwMode="white">
          <a:xfrm>
            <a:off x="451484" y="1583268"/>
            <a:ext cx="5026450" cy="1230657"/>
          </a:xfrm>
        </p:spPr>
        <p:txBody>
          <a:bodyPr anchor="b" anchorCtr="0"/>
          <a:lstStyle>
            <a:lvl1pPr>
              <a:defRPr sz="2800">
                <a:solidFill>
                  <a:schemeClr val="bg1"/>
                </a:solidFill>
              </a:defRPr>
            </a:lvl1pPr>
          </a:lstStyle>
          <a:p>
            <a:r>
              <a:rPr lang="en-US" dirty="0" smtClean="0"/>
              <a:t>Click to edit title</a:t>
            </a:r>
            <a:endParaRPr lang="en-US" dirty="0"/>
          </a:p>
        </p:txBody>
      </p:sp>
      <p:sp>
        <p:nvSpPr>
          <p:cNvPr id="5" name="Text Placeholder 4"/>
          <p:cNvSpPr>
            <a:spLocks noGrp="1"/>
          </p:cNvSpPr>
          <p:nvPr>
            <p:ph type="body" sz="quarter" idx="13"/>
          </p:nvPr>
        </p:nvSpPr>
        <p:spPr bwMode="white">
          <a:xfrm>
            <a:off x="450850" y="2914276"/>
            <a:ext cx="5027083" cy="1048124"/>
          </a:xfrm>
        </p:spPr>
        <p:txBody>
          <a:bodyPr lIns="0" tIns="0"/>
          <a:lstStyle>
            <a:lvl1pPr marL="0" indent="0">
              <a:spcAft>
                <a:spcPts val="0"/>
              </a:spcAft>
              <a:buNone/>
              <a:defRPr>
                <a:solidFill>
                  <a:schemeClr val="bg1"/>
                </a:solidFill>
              </a:defRPr>
            </a:lvl1pPr>
          </a:lstStyle>
          <a:p>
            <a:pPr lvl="0"/>
            <a:r>
              <a:rPr lang="en-US" smtClean="0"/>
              <a:t>Click to edit Master text styles</a:t>
            </a:r>
          </a:p>
        </p:txBody>
      </p:sp>
      <p:sp>
        <p:nvSpPr>
          <p:cNvPr id="3" name="Picture Placeholder 2"/>
          <p:cNvSpPr>
            <a:spLocks noGrp="1"/>
          </p:cNvSpPr>
          <p:nvPr>
            <p:ph type="pic" sz="quarter" idx="14" hasCustomPrompt="1"/>
          </p:nvPr>
        </p:nvSpPr>
        <p:spPr>
          <a:xfrm>
            <a:off x="5943601" y="0"/>
            <a:ext cx="3200400" cy="5143500"/>
          </a:xfrm>
          <a:effectLst>
            <a:innerShdw blurRad="63500" dist="50800" dir="10800000">
              <a:prstClr val="black">
                <a:alpha val="50000"/>
              </a:prstClr>
            </a:innerShdw>
          </a:effectLst>
        </p:spPr>
        <p:txBody>
          <a:bodyPr anchor="ctr" anchorCtr="1"/>
          <a:lstStyle>
            <a:lvl1pPr marL="60325" indent="0">
              <a:buFontTx/>
              <a:buNone/>
              <a:defRPr baseline="0">
                <a:solidFill>
                  <a:schemeClr val="bg1"/>
                </a:solidFill>
              </a:defRPr>
            </a:lvl1pPr>
          </a:lstStyle>
          <a:p>
            <a:r>
              <a:rPr lang="en-US" dirty="0" smtClean="0"/>
              <a:t>Insert Picture Here</a:t>
            </a:r>
            <a:endParaRPr lang="en-US" dirty="0"/>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341113274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build="p">
        <p:tmplLst>
          <p:tmpl lvl="1">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userDrawn="1">
  <p:cSld name="New Template_Title 2">
    <p:bg>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a:xfrm>
            <a:off x="0" y="-24963"/>
            <a:ext cx="9144000" cy="4157107"/>
          </a:xfrm>
          <a:prstGeom prst="rect">
            <a:avLst/>
          </a:prstGeom>
          <a:gradFill flip="none" rotWithShape="1">
            <a:gsLst>
              <a:gs pos="20000">
                <a:srgbClr val="AA0000"/>
              </a:gs>
              <a:gs pos="90000">
                <a:srgbClr val="FF1414"/>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O_signature_wht_rgb.png"/>
          <p:cNvPicPr>
            <a:picLocks noChangeAspect="1"/>
          </p:cNvPicPr>
          <p:nvPr userDrawn="1"/>
        </p:nvPicPr>
        <p:blipFill>
          <a:blip r:embed="rId2"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tretch>
            <a:fillRect/>
          </a:stretch>
        </p:blipFill>
        <p:spPr>
          <a:xfrm>
            <a:off x="261432" y="253996"/>
            <a:ext cx="2148841" cy="662559"/>
          </a:xfrm>
          <a:prstGeom prst="rect">
            <a:avLst/>
          </a:prstGeom>
        </p:spPr>
      </p:pic>
      <p:sp>
        <p:nvSpPr>
          <p:cNvPr id="11" name="Rectangle 10"/>
          <p:cNvSpPr/>
          <p:nvPr userDrawn="1"/>
        </p:nvSpPr>
        <p:spPr>
          <a:xfrm>
            <a:off x="5943598" y="-24963"/>
            <a:ext cx="3200402" cy="4157107"/>
          </a:xfrm>
          <a:prstGeom prst="rect">
            <a:avLst/>
          </a:prstGeom>
          <a:gradFill flip="none" rotWithShape="1">
            <a:gsLst>
              <a:gs pos="20000">
                <a:srgbClr val="AA0000"/>
              </a:gs>
              <a:gs pos="90000">
                <a:srgbClr val="FF1414"/>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p:cNvSpPr>
            <a:spLocks noGrp="1"/>
          </p:cNvSpPr>
          <p:nvPr>
            <p:ph type="title" hasCustomPrompt="1"/>
          </p:nvPr>
        </p:nvSpPr>
        <p:spPr bwMode="white">
          <a:xfrm>
            <a:off x="451485" y="1583268"/>
            <a:ext cx="5026448" cy="1230657"/>
          </a:xfrm>
        </p:spPr>
        <p:txBody>
          <a:bodyPr anchor="b" anchorCtr="0"/>
          <a:lstStyle>
            <a:lvl1pPr>
              <a:defRPr sz="2800">
                <a:solidFill>
                  <a:schemeClr val="bg1"/>
                </a:solidFill>
              </a:defRPr>
            </a:lvl1pPr>
          </a:lstStyle>
          <a:p>
            <a:r>
              <a:rPr lang="en-US" dirty="0" smtClean="0"/>
              <a:t>Click to edit title</a:t>
            </a:r>
            <a:endParaRPr lang="en-US" dirty="0"/>
          </a:p>
        </p:txBody>
      </p:sp>
      <p:sp>
        <p:nvSpPr>
          <p:cNvPr id="5" name="Text Placeholder 4"/>
          <p:cNvSpPr>
            <a:spLocks noGrp="1"/>
          </p:cNvSpPr>
          <p:nvPr>
            <p:ph type="body" sz="quarter" idx="13"/>
          </p:nvPr>
        </p:nvSpPr>
        <p:spPr bwMode="white">
          <a:xfrm>
            <a:off x="450850" y="2914276"/>
            <a:ext cx="5027083" cy="1048124"/>
          </a:xfrm>
        </p:spPr>
        <p:txBody>
          <a:bodyPr lIns="0" tIns="0"/>
          <a:lstStyle>
            <a:lvl1pPr marL="0" marR="0" indent="0" algn="l" defTabSz="228600" rtl="0" eaLnBrk="1" fontAlgn="auto" latinLnBrk="0" hangingPunct="1">
              <a:lnSpc>
                <a:spcPct val="100000"/>
              </a:lnSpc>
              <a:spcBef>
                <a:spcPts val="0"/>
              </a:spcBef>
              <a:spcAft>
                <a:spcPts val="0"/>
              </a:spcAft>
              <a:buClr>
                <a:srgbClr val="FF0000"/>
              </a:buClr>
              <a:buSzPct val="85000"/>
              <a:buFont typeface="Wingdings" pitchFamily="2" charset="2"/>
              <a:buNone/>
              <a:tabLst/>
              <a:defRPr>
                <a:solidFill>
                  <a:schemeClr val="bg1"/>
                </a:solidFill>
              </a:defRPr>
            </a:lvl1pPr>
          </a:lstStyle>
          <a:p>
            <a:pPr lvl="0"/>
            <a:r>
              <a:rPr lang="en-US" smtClean="0"/>
              <a:t>Click to edit Master text styles</a:t>
            </a:r>
          </a:p>
        </p:txBody>
      </p:sp>
      <p:sp>
        <p:nvSpPr>
          <p:cNvPr id="3" name="Picture Placeholder 2"/>
          <p:cNvSpPr>
            <a:spLocks noGrp="1"/>
          </p:cNvSpPr>
          <p:nvPr>
            <p:ph type="pic" sz="quarter" idx="14" hasCustomPrompt="1"/>
          </p:nvPr>
        </p:nvSpPr>
        <p:spPr>
          <a:xfrm>
            <a:off x="5943601" y="-25399"/>
            <a:ext cx="3200400" cy="4157663"/>
          </a:xfrm>
          <a:effectLst>
            <a:innerShdw blurRad="63500" dist="50800" dir="10800000">
              <a:prstClr val="black">
                <a:alpha val="50000"/>
              </a:prstClr>
            </a:innerShdw>
          </a:effectLst>
        </p:spPr>
        <p:txBody>
          <a:bodyPr vert="horz" lIns="0" tIns="0" rIns="0" bIns="0" rtlCol="0" anchor="ctr" anchorCtr="1">
            <a:noAutofit/>
          </a:bodyPr>
          <a:lstStyle>
            <a:lvl1pPr>
              <a:buFontTx/>
              <a:buNone/>
              <a:defRPr lang="en-US" baseline="0">
                <a:solidFill>
                  <a:schemeClr val="bg1"/>
                </a:solidFill>
              </a:defRPr>
            </a:lvl1pPr>
          </a:lstStyle>
          <a:p>
            <a:pPr marL="60325" lvl="0" indent="0">
              <a:buFontTx/>
              <a:buNone/>
            </a:pPr>
            <a:r>
              <a:rPr lang="en-US" dirty="0" smtClean="0"/>
              <a:t>Insert Picture Here</a:t>
            </a:r>
            <a:endParaRPr lang="en-US" dirty="0"/>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213358831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build="p">
        <p:tmplLst>
          <p:tmpl lvl="1">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a:xfrm>
            <a:off x="3" y="1159938"/>
            <a:ext cx="9143998" cy="2980266"/>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p:cNvSpPr>
            <a:spLocks noGrp="1"/>
          </p:cNvSpPr>
          <p:nvPr userDrawn="1">
            <p:ph type="title"/>
          </p:nvPr>
        </p:nvSpPr>
        <p:spPr>
          <a:xfrm>
            <a:off x="804982" y="245539"/>
            <a:ext cx="7771753" cy="761995"/>
          </a:xfrm>
        </p:spPr>
        <p:txBody>
          <a:bodyPr anchor="t" anchorCtr="0"/>
          <a:lstStyle>
            <a:lvl1pPr algn="l" defTabSz="914400" rtl="0" eaLnBrk="1" latinLnBrk="0" hangingPunct="1">
              <a:lnSpc>
                <a:spcPct val="90000"/>
              </a:lnSpc>
              <a:spcBef>
                <a:spcPct val="0"/>
              </a:spcBef>
              <a:buNone/>
              <a:defRPr lang="en-US" sz="2800" b="1" kern="1200" dirty="0">
                <a:ln w="0">
                  <a:noFill/>
                </a:ln>
                <a:solidFill>
                  <a:schemeClr val="tx1"/>
                </a:solidFill>
                <a:effectLst/>
                <a:latin typeface="Arial" pitchFamily="34" charset="0"/>
                <a:ea typeface="+mj-ea"/>
                <a:cs typeface="Arial" pitchFamily="34" charset="0"/>
              </a:defRPr>
            </a:lvl1pPr>
          </a:lstStyle>
          <a:p>
            <a:r>
              <a:rPr lang="en-US" smtClean="0"/>
              <a:t>Click to edit Master title style</a:t>
            </a:r>
            <a:endParaRPr lang="en-US" dirty="0"/>
          </a:p>
        </p:txBody>
      </p:sp>
      <p:sp>
        <p:nvSpPr>
          <p:cNvPr id="5" name="Text Placeholder 4"/>
          <p:cNvSpPr>
            <a:spLocks noGrp="1"/>
          </p:cNvSpPr>
          <p:nvPr userDrawn="1">
            <p:ph type="body" sz="quarter" idx="13"/>
          </p:nvPr>
        </p:nvSpPr>
        <p:spPr>
          <a:xfrm>
            <a:off x="804982" y="1363133"/>
            <a:ext cx="7771753" cy="2616201"/>
          </a:xfrm>
        </p:spPr>
        <p:txBody>
          <a:bodyPr lIns="0" tIns="0"/>
          <a:lstStyle>
            <a:lvl1pPr marL="342900" indent="-342900">
              <a:lnSpc>
                <a:spcPct val="120000"/>
              </a:lnSpc>
              <a:buSzPct val="90000"/>
              <a:buFont typeface="Wingdings" pitchFamily="2" charset="2"/>
              <a:buChar char="§"/>
              <a:defRPr sz="2400">
                <a:solidFill>
                  <a:schemeClr val="tx1"/>
                </a:solidFill>
              </a:defRPr>
            </a:lvl1pPr>
          </a:lstStyle>
          <a:p>
            <a:pPr lvl="0"/>
            <a:r>
              <a:rPr lang="en-US" smtClean="0"/>
              <a:t>Click to edit Master text styles</a:t>
            </a:r>
          </a:p>
        </p:txBody>
      </p:sp>
      <p:grpSp>
        <p:nvGrpSpPr>
          <p:cNvPr id="10" name="Group 9"/>
          <p:cNvGrpSpPr/>
          <p:nvPr userDrawn="1"/>
        </p:nvGrpSpPr>
        <p:grpSpPr>
          <a:xfrm>
            <a:off x="0" y="4629151"/>
            <a:ext cx="9144000" cy="168275"/>
            <a:chOff x="0" y="4629150"/>
            <a:chExt cx="9144000" cy="168275"/>
          </a:xfrm>
        </p:grpSpPr>
        <p:pic>
          <p:nvPicPr>
            <p:cNvPr id="11" name="Picture 25" descr="Red Bar"/>
            <p:cNvPicPr>
              <a:picLocks noChangeAspect="1" noChangeArrowheads="1"/>
            </p:cNvPicPr>
            <p:nvPr/>
          </p:nvPicPr>
          <p:blipFill>
            <a:blip r:embed="rId2"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12"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3682148377"/>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New Template_Graphic Section Divider">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802763" y="1571844"/>
            <a:ext cx="4709052" cy="1100723"/>
          </a:xfrm>
        </p:spPr>
        <p:txBody>
          <a:bodyPr anchor="t" anchorCtr="0"/>
          <a:lstStyle>
            <a:lvl1pPr>
              <a:defRPr sz="2800" b="1">
                <a:ln w="0">
                  <a:noFill/>
                </a:ln>
                <a:solidFill>
                  <a:schemeClr val="tx1"/>
                </a:solidFill>
                <a:effectLst/>
              </a:defRPr>
            </a:lvl1pPr>
          </a:lstStyle>
          <a:p>
            <a:r>
              <a:rPr lang="en-US" dirty="0" smtClean="0"/>
              <a:t>Click to edit text </a:t>
            </a:r>
            <a:endParaRPr lang="en-US" dirty="0"/>
          </a:p>
        </p:txBody>
      </p:sp>
      <p:sp>
        <p:nvSpPr>
          <p:cNvPr id="12" name="Rectangle 11"/>
          <p:cNvSpPr/>
          <p:nvPr userDrawn="1"/>
        </p:nvSpPr>
        <p:spPr>
          <a:xfrm>
            <a:off x="5715000" y="1"/>
            <a:ext cx="3429001" cy="4631267"/>
          </a:xfrm>
          <a:prstGeom prst="rect">
            <a:avLst/>
          </a:prstGeom>
          <a:gradFill flip="none" rotWithShape="1">
            <a:gsLst>
              <a:gs pos="100000">
                <a:srgbClr val="FF1414"/>
              </a:gs>
              <a:gs pos="0">
                <a:srgbClr val="AA0000"/>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userDrawn="1"/>
        </p:nvGrpSpPr>
        <p:grpSpPr>
          <a:xfrm>
            <a:off x="0" y="4629151"/>
            <a:ext cx="9144000" cy="168275"/>
            <a:chOff x="0" y="4629150"/>
            <a:chExt cx="9144000" cy="168275"/>
          </a:xfrm>
        </p:grpSpPr>
        <p:pic>
          <p:nvPicPr>
            <p:cNvPr id="7" name="Picture 25" descr="Red Bar"/>
            <p:cNvPicPr>
              <a:picLocks noChangeAspect="1" noChangeArrowheads="1"/>
            </p:cNvPicPr>
            <p:nvPr/>
          </p:nvPicPr>
          <p:blipFill>
            <a:blip r:embed="rId2"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8"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3934557536"/>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New Template_Image Section Divider">
    <p:spTree>
      <p:nvGrpSpPr>
        <p:cNvPr id="1" name=""/>
        <p:cNvGrpSpPr/>
        <p:nvPr/>
      </p:nvGrpSpPr>
      <p:grpSpPr>
        <a:xfrm>
          <a:off x="0" y="0"/>
          <a:ext cx="0" cy="0"/>
          <a:chOff x="0" y="0"/>
          <a:chExt cx="0" cy="0"/>
        </a:xfrm>
      </p:grpSpPr>
      <p:sp>
        <p:nvSpPr>
          <p:cNvPr id="16" name="Rectangle 15"/>
          <p:cNvSpPr/>
          <p:nvPr userDrawn="1"/>
        </p:nvSpPr>
        <p:spPr>
          <a:xfrm>
            <a:off x="5715000" y="1"/>
            <a:ext cx="3429001" cy="4631267"/>
          </a:xfrm>
          <a:prstGeom prst="rect">
            <a:avLst/>
          </a:prstGeom>
          <a:gradFill flip="none" rotWithShape="1">
            <a:gsLst>
              <a:gs pos="100000">
                <a:srgbClr val="F3F3F3"/>
              </a:gs>
              <a:gs pos="0">
                <a:srgbClr val="B3B3B3"/>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title" hasCustomPrompt="1"/>
          </p:nvPr>
        </p:nvSpPr>
        <p:spPr>
          <a:xfrm>
            <a:off x="802762" y="1571844"/>
            <a:ext cx="4709040" cy="1100723"/>
          </a:xfrm>
        </p:spPr>
        <p:txBody>
          <a:bodyPr anchor="t" anchorCtr="0"/>
          <a:lstStyle>
            <a:lvl1pPr algn="l" defTabSz="914400" rtl="0" eaLnBrk="1" latinLnBrk="0" hangingPunct="1">
              <a:lnSpc>
                <a:spcPct val="90000"/>
              </a:lnSpc>
              <a:spcBef>
                <a:spcPct val="0"/>
              </a:spcBef>
              <a:buNone/>
              <a:defRPr lang="en-US" sz="2800" b="1" kern="1200" dirty="0">
                <a:ln w="0">
                  <a:noFill/>
                </a:ln>
                <a:solidFill>
                  <a:schemeClr val="tx1"/>
                </a:solidFill>
                <a:effectLst/>
                <a:latin typeface="Arial" pitchFamily="34" charset="0"/>
                <a:ea typeface="+mj-ea"/>
                <a:cs typeface="Arial" pitchFamily="34" charset="0"/>
              </a:defRPr>
            </a:lvl1pPr>
          </a:lstStyle>
          <a:p>
            <a:r>
              <a:rPr lang="en-US" dirty="0" smtClean="0"/>
              <a:t>Click to edit text </a:t>
            </a:r>
            <a:endParaRPr lang="en-US" dirty="0"/>
          </a:p>
        </p:txBody>
      </p:sp>
      <p:sp>
        <p:nvSpPr>
          <p:cNvPr id="10" name="Picture Placeholder 11"/>
          <p:cNvSpPr>
            <a:spLocks noGrp="1"/>
          </p:cNvSpPr>
          <p:nvPr>
            <p:ph type="pic" sz="quarter" idx="12" hasCustomPrompt="1"/>
          </p:nvPr>
        </p:nvSpPr>
        <p:spPr>
          <a:xfrm>
            <a:off x="5715000" y="-2117"/>
            <a:ext cx="3429001" cy="4629150"/>
          </a:xfrm>
          <a:ln>
            <a:noFill/>
          </a:ln>
          <a:effectLst/>
        </p:spPr>
        <p:txBody>
          <a:bodyPr anchor="ctr" anchorCtr="0"/>
          <a:lstStyle>
            <a:lvl1pPr marL="0" indent="0" algn="ctr">
              <a:buNone/>
              <a:defRPr>
                <a:ln>
                  <a:noFill/>
                </a:ln>
                <a:solidFill>
                  <a:schemeClr val="tx2"/>
                </a:solidFill>
              </a:defRPr>
            </a:lvl1pPr>
          </a:lstStyle>
          <a:p>
            <a:r>
              <a:rPr lang="en-US" dirty="0" smtClean="0"/>
              <a:t>Insert Picture Here</a:t>
            </a:r>
            <a:endParaRPr lang="en-US" dirty="0"/>
          </a:p>
        </p:txBody>
      </p:sp>
      <p:grpSp>
        <p:nvGrpSpPr>
          <p:cNvPr id="6" name="Group 5"/>
          <p:cNvGrpSpPr/>
          <p:nvPr userDrawn="1"/>
        </p:nvGrpSpPr>
        <p:grpSpPr>
          <a:xfrm>
            <a:off x="0" y="4629151"/>
            <a:ext cx="9144000" cy="168275"/>
            <a:chOff x="0" y="4629150"/>
            <a:chExt cx="9144000" cy="168275"/>
          </a:xfrm>
        </p:grpSpPr>
        <p:pic>
          <p:nvPicPr>
            <p:cNvPr id="7" name="Picture 25" descr="Red Bar"/>
            <p:cNvPicPr>
              <a:picLocks noChangeAspect="1" noChangeArrowheads="1"/>
            </p:cNvPicPr>
            <p:nvPr/>
          </p:nvPicPr>
          <p:blipFill>
            <a:blip r:embed="rId2"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8"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4239977194"/>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New Template_Announcement">
    <p:spTree>
      <p:nvGrpSpPr>
        <p:cNvPr id="1" name=""/>
        <p:cNvGrpSpPr/>
        <p:nvPr/>
      </p:nvGrpSpPr>
      <p:grpSpPr>
        <a:xfrm>
          <a:off x="0" y="0"/>
          <a:ext cx="0" cy="0"/>
          <a:chOff x="0" y="0"/>
          <a:chExt cx="0" cy="0"/>
        </a:xfrm>
      </p:grpSpPr>
      <p:sp>
        <p:nvSpPr>
          <p:cNvPr id="15" name="Rectangle 14"/>
          <p:cNvSpPr/>
          <p:nvPr userDrawn="1"/>
        </p:nvSpPr>
        <p:spPr>
          <a:xfrm>
            <a:off x="-2" y="1159938"/>
            <a:ext cx="9144000" cy="2971800"/>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1" hasCustomPrompt="1"/>
          </p:nvPr>
        </p:nvSpPr>
        <p:spPr>
          <a:xfrm>
            <a:off x="804347" y="1459241"/>
            <a:ext cx="5029186" cy="2410019"/>
          </a:xfrm>
        </p:spPr>
        <p:txBody>
          <a:bodyPr anchor="t" anchorCtr="0">
            <a:noAutofit/>
          </a:bodyPr>
          <a:lstStyle>
            <a:lvl1pPr marL="0" marR="0" indent="0" algn="l" defTabSz="228600" rtl="0" eaLnBrk="1" fontAlgn="auto" latinLnBrk="0" hangingPunct="1">
              <a:lnSpc>
                <a:spcPct val="80000"/>
              </a:lnSpc>
              <a:spcBef>
                <a:spcPts val="0"/>
              </a:spcBef>
              <a:spcAft>
                <a:spcPts val="0"/>
              </a:spcAft>
              <a:buClr>
                <a:srgbClr val="FF0000"/>
              </a:buClr>
              <a:buSzPct val="85000"/>
              <a:buFont typeface="Wingdings" pitchFamily="2" charset="2"/>
              <a:buNone/>
              <a:tabLst/>
              <a:defRPr sz="4400" b="1" cap="all" baseline="0">
                <a:solidFill>
                  <a:schemeClr val="tx1"/>
                </a:solidFill>
              </a:defRPr>
            </a:lvl1pPr>
          </a:lstStyle>
          <a:p>
            <a:pPr marL="0" marR="0" lvl="0" indent="0" algn="l" defTabSz="228600" rtl="0" eaLnBrk="1" fontAlgn="auto" latinLnBrk="0" hangingPunct="1">
              <a:lnSpc>
                <a:spcPct val="80000"/>
              </a:lnSpc>
              <a:spcBef>
                <a:spcPts val="0"/>
              </a:spcBef>
              <a:spcAft>
                <a:spcPts val="0"/>
              </a:spcAft>
              <a:buClr>
                <a:srgbClr val="FF0000"/>
              </a:buClr>
              <a:buSzPct val="85000"/>
              <a:buFont typeface="Wingdings" pitchFamily="2" charset="2"/>
              <a:buNone/>
              <a:tabLst/>
              <a:defRPr/>
            </a:pPr>
            <a:r>
              <a:rPr lang="en-US" dirty="0" smtClean="0"/>
              <a:t>CLICK TO EDIT </a:t>
            </a:r>
            <a:br>
              <a:rPr lang="en-US" dirty="0" smtClean="0"/>
            </a:br>
            <a:r>
              <a:rPr lang="en-US" dirty="0" smtClean="0"/>
              <a:t>MASTER TEXT</a:t>
            </a:r>
          </a:p>
          <a:p>
            <a:pPr marL="0" marR="0" lvl="0" indent="0" algn="l" defTabSz="228600" rtl="0" eaLnBrk="1" fontAlgn="auto" latinLnBrk="0" hangingPunct="1">
              <a:lnSpc>
                <a:spcPct val="80000"/>
              </a:lnSpc>
              <a:spcBef>
                <a:spcPts val="0"/>
              </a:spcBef>
              <a:spcAft>
                <a:spcPts val="0"/>
              </a:spcAft>
              <a:buClr>
                <a:srgbClr val="FF0000"/>
              </a:buClr>
              <a:buSzPct val="85000"/>
              <a:buFont typeface="Wingdings" pitchFamily="2" charset="2"/>
              <a:buNone/>
              <a:tabLst/>
              <a:defRPr/>
            </a:pPr>
            <a:endParaRPr lang="en-US" dirty="0" smtClean="0"/>
          </a:p>
        </p:txBody>
      </p:sp>
      <p:sp>
        <p:nvSpPr>
          <p:cNvPr id="12" name="Picture Placeholder 11"/>
          <p:cNvSpPr>
            <a:spLocks noGrp="1"/>
          </p:cNvSpPr>
          <p:nvPr>
            <p:ph type="pic" sz="quarter" idx="12" hasCustomPrompt="1"/>
          </p:nvPr>
        </p:nvSpPr>
        <p:spPr>
          <a:xfrm>
            <a:off x="5941224" y="0"/>
            <a:ext cx="3064933" cy="4629150"/>
          </a:xfrm>
          <a:ln>
            <a:noFill/>
          </a:ln>
          <a:effectLst/>
        </p:spPr>
        <p:txBody>
          <a:bodyPr anchor="ctr" anchorCtr="0"/>
          <a:lstStyle>
            <a:lvl1pPr marL="0" indent="0" algn="ctr">
              <a:buNone/>
              <a:defRPr>
                <a:ln>
                  <a:noFill/>
                </a:ln>
                <a:solidFill>
                  <a:schemeClr val="tx1"/>
                </a:solidFill>
              </a:defRPr>
            </a:lvl1pPr>
          </a:lstStyle>
          <a:p>
            <a:r>
              <a:rPr lang="en-US" dirty="0" smtClean="0"/>
              <a:t>Insert Picture Here</a:t>
            </a:r>
            <a:endParaRPr lang="en-US" dirty="0"/>
          </a:p>
        </p:txBody>
      </p:sp>
      <p:grpSp>
        <p:nvGrpSpPr>
          <p:cNvPr id="9" name="Group 8"/>
          <p:cNvGrpSpPr/>
          <p:nvPr userDrawn="1"/>
        </p:nvGrpSpPr>
        <p:grpSpPr>
          <a:xfrm>
            <a:off x="0" y="4629151"/>
            <a:ext cx="9144000" cy="168275"/>
            <a:chOff x="0" y="4629150"/>
            <a:chExt cx="9144000" cy="168275"/>
          </a:xfrm>
        </p:grpSpPr>
        <p:pic>
          <p:nvPicPr>
            <p:cNvPr id="11" name="Picture 25" descr="Red Bar"/>
            <p:cNvPicPr>
              <a:picLocks noChangeAspect="1" noChangeArrowheads="1"/>
            </p:cNvPicPr>
            <p:nvPr/>
          </p:nvPicPr>
          <p:blipFill>
            <a:blip r:embed="rId2"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13"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2641197453"/>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New Template_Announcement Key Features">
    <p:spTree>
      <p:nvGrpSpPr>
        <p:cNvPr id="1" name=""/>
        <p:cNvGrpSpPr/>
        <p:nvPr/>
      </p:nvGrpSpPr>
      <p:grpSpPr>
        <a:xfrm>
          <a:off x="0" y="0"/>
          <a:ext cx="0" cy="0"/>
          <a:chOff x="0" y="0"/>
          <a:chExt cx="0" cy="0"/>
        </a:xfrm>
      </p:grpSpPr>
      <p:sp>
        <p:nvSpPr>
          <p:cNvPr id="9" name="Rectangle 8"/>
          <p:cNvSpPr/>
          <p:nvPr userDrawn="1"/>
        </p:nvSpPr>
        <p:spPr>
          <a:xfrm>
            <a:off x="2990087" y="1159938"/>
            <a:ext cx="6153913" cy="2971800"/>
          </a:xfrm>
          <a:prstGeom prst="rect">
            <a:avLst/>
          </a:prstGeom>
          <a:gradFill flip="none" rotWithShape="1">
            <a:gsLst>
              <a:gs pos="0">
                <a:srgbClr val="B3B3B3"/>
              </a:gs>
              <a:gs pos="100000">
                <a:srgbClr val="F3F3F3"/>
              </a:gs>
            </a:gsLst>
            <a:lin ang="16200000" scaled="0"/>
            <a:tileRect/>
          </a:gradFill>
          <a:ln>
            <a:noFill/>
          </a:ln>
          <a:effectLst>
            <a:outerShdw blurRad="152400" dist="63500" dir="36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1"/>
          </p:nvPr>
        </p:nvSpPr>
        <p:spPr>
          <a:xfrm>
            <a:off x="3443823" y="1430282"/>
            <a:ext cx="5369979" cy="2523657"/>
          </a:xfrm>
        </p:spPr>
        <p:txBody>
          <a:bodyPr anchor="t" anchorCtr="0"/>
          <a:lstStyle>
            <a:lvl1pPr marL="0" indent="0">
              <a:buNone/>
              <a:defRPr sz="2400" b="0" cap="all" baseline="0">
                <a:solidFill>
                  <a:schemeClr val="tx1"/>
                </a:solidFill>
              </a:defRPr>
            </a:lvl1pPr>
          </a:lstStyle>
          <a:p>
            <a:pPr lvl="0"/>
            <a:r>
              <a:rPr lang="en-US" smtClean="0"/>
              <a:t>Click to edit Master text styles</a:t>
            </a:r>
          </a:p>
        </p:txBody>
      </p:sp>
      <p:sp>
        <p:nvSpPr>
          <p:cNvPr id="8" name="Title 1"/>
          <p:cNvSpPr>
            <a:spLocks noGrp="1"/>
          </p:cNvSpPr>
          <p:nvPr>
            <p:ph type="title"/>
          </p:nvPr>
        </p:nvSpPr>
        <p:spPr>
          <a:xfrm>
            <a:off x="804347" y="245538"/>
            <a:ext cx="8229586" cy="770462"/>
          </a:xfrm>
        </p:spPr>
        <p:txBody>
          <a:bodyPr anchor="t" anchorCtr="0"/>
          <a:lstStyle>
            <a:lvl1pPr>
              <a:defRPr/>
            </a:lvl1pPr>
          </a:lstStyle>
          <a:p>
            <a:r>
              <a:rPr lang="en-US" smtClean="0"/>
              <a:t>Click to edit Master title style</a:t>
            </a:r>
            <a:endParaRPr lang="en-US" dirty="0"/>
          </a:p>
        </p:txBody>
      </p:sp>
      <p:sp>
        <p:nvSpPr>
          <p:cNvPr id="6" name="Picture Placeholder 11"/>
          <p:cNvSpPr>
            <a:spLocks noGrp="1"/>
          </p:cNvSpPr>
          <p:nvPr>
            <p:ph type="pic" sz="quarter" idx="13" hasCustomPrompt="1"/>
          </p:nvPr>
        </p:nvSpPr>
        <p:spPr>
          <a:xfrm>
            <a:off x="6351" y="1159936"/>
            <a:ext cx="2944368" cy="2971800"/>
          </a:xfrm>
          <a:ln>
            <a:noFill/>
          </a:ln>
          <a:effectLst>
            <a:reflection stA="30000" endPos="4000" dir="5400000" sy="-100000" algn="bl" rotWithShape="0"/>
          </a:effectLst>
        </p:spPr>
        <p:txBody>
          <a:bodyPr anchor="ctr" anchorCtr="0"/>
          <a:lstStyle>
            <a:lvl1pPr marL="0" indent="0" algn="ctr">
              <a:buNone/>
              <a:defRPr>
                <a:ln>
                  <a:noFill/>
                </a:ln>
                <a:solidFill>
                  <a:schemeClr val="tx1"/>
                </a:solidFill>
              </a:defRPr>
            </a:lvl1pPr>
          </a:lstStyle>
          <a:p>
            <a:r>
              <a:rPr lang="en-US" dirty="0" smtClean="0"/>
              <a:t>Insert Picture Here</a:t>
            </a:r>
            <a:endParaRPr lang="en-US" dirty="0"/>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3713435937"/>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tags" Target="../tags/tag2.xml"/><Relationship Id="rId23" Type="http://schemas.openxmlformats.org/officeDocument/2006/relationships/image" Target="../media/image1.wmf"/><Relationship Id="rId24" Type="http://schemas.openxmlformats.org/officeDocument/2006/relationships/image" Target="../media/image2.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7.png"/><Relationship Id="rId1" Type="http://schemas.openxmlformats.org/officeDocument/2006/relationships/slideLayout" Target="../slideLayouts/slideLayout21.xml"/><Relationship Id="rId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4347" y="245539"/>
            <a:ext cx="8229589" cy="406395"/>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04347" y="1523585"/>
            <a:ext cx="8229600" cy="2929889"/>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pic>
        <p:nvPicPr>
          <p:cNvPr id="13" name="Picture 20" descr="Oracle WHITE"/>
          <p:cNvPicPr>
            <a:picLocks noChangeArrowheads="1"/>
          </p:cNvPicPr>
          <p:nvPr/>
        </p:nvPicPr>
        <p:blipFill>
          <a:blip r:embed="rId23" cstate="print"/>
          <a:srcRect/>
          <a:stretch>
            <a:fillRect/>
          </a:stretch>
        </p:blipFill>
        <p:spPr bwMode="auto">
          <a:xfrm>
            <a:off x="8015479" y="4668926"/>
            <a:ext cx="704057" cy="88722"/>
          </a:xfrm>
          <a:prstGeom prst="rect">
            <a:avLst/>
          </a:prstGeom>
          <a:noFill/>
          <a:ln w="9525">
            <a:noFill/>
            <a:miter lim="800000"/>
            <a:headEnd/>
            <a:tailEnd/>
          </a:ln>
        </p:spPr>
      </p:pic>
      <p:grpSp>
        <p:nvGrpSpPr>
          <p:cNvPr id="5" name="Group 4"/>
          <p:cNvGrpSpPr/>
          <p:nvPr/>
        </p:nvGrpSpPr>
        <p:grpSpPr>
          <a:xfrm>
            <a:off x="0" y="4629151"/>
            <a:ext cx="9144000" cy="168275"/>
            <a:chOff x="0" y="4629150"/>
            <a:chExt cx="9144000" cy="168275"/>
          </a:xfrm>
        </p:grpSpPr>
        <p:pic>
          <p:nvPicPr>
            <p:cNvPr id="9" name="Picture 25" descr="Red Bar"/>
            <p:cNvPicPr>
              <a:picLocks noChangeAspect="1" noChangeArrowheads="1"/>
            </p:cNvPicPr>
            <p:nvPr/>
          </p:nvPicPr>
          <p:blipFill>
            <a:blip r:embed="rId24"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18" name="Picture 20" descr="Oracle WHITE"/>
            <p:cNvPicPr>
              <a:picLocks noChangeArrowheads="1"/>
            </p:cNvPicPr>
            <p:nvPr userDrawn="1"/>
          </p:nvPicPr>
          <p:blipFill>
            <a:blip r:embed="rId23" cstate="print"/>
            <a:srcRect/>
            <a:stretch>
              <a:fillRect/>
            </a:stretch>
          </p:blipFill>
          <p:spPr bwMode="auto">
            <a:xfrm>
              <a:off x="8015479" y="4668926"/>
              <a:ext cx="704056" cy="88722"/>
            </a:xfrm>
            <a:prstGeom prst="rect">
              <a:avLst/>
            </a:prstGeom>
            <a:noFill/>
            <a:ln w="9525">
              <a:noFill/>
              <a:miter lim="800000"/>
              <a:headEnd/>
              <a:tailEnd/>
            </a:ln>
          </p:spPr>
        </p:pic>
      </p:grpSp>
      <p:grpSp>
        <p:nvGrpSpPr>
          <p:cNvPr id="14" name="Group 13"/>
          <p:cNvGrpSpPr/>
          <p:nvPr/>
        </p:nvGrpSpPr>
        <p:grpSpPr>
          <a:xfrm>
            <a:off x="597807" y="4913973"/>
            <a:ext cx="2539093" cy="218542"/>
            <a:chOff x="597807" y="4913973"/>
            <a:chExt cx="2539093" cy="218542"/>
          </a:xfrm>
        </p:grpSpPr>
        <p:sp>
          <p:nvSpPr>
            <p:cNvPr id="15" name="Text Box 14"/>
            <p:cNvSpPr txBox="1">
              <a:spLocks noChangeArrowheads="1"/>
            </p:cNvSpPr>
            <p:nvPr userDrawn="1"/>
          </p:nvSpPr>
          <p:spPr bwMode="auto">
            <a:xfrm>
              <a:off x="631886" y="4913973"/>
              <a:ext cx="2505014" cy="218542"/>
            </a:xfrm>
            <a:prstGeom prst="rect">
              <a:avLst/>
            </a:prstGeom>
            <a:noFill/>
            <a:ln>
              <a:noFill/>
            </a:ln>
            <a:extLst>
              <a:ext uri="{909E8E84-426E-40dd-AFC4-6F175D3DCCD1}">
                <a14:hiddenFill xmlns:a="http://schemas.openxmlformats.org/drawingml/2006/main" xmlns:r="http://schemas.openxmlformats.org/officeDocument/2006/relationships" xmlns:p="http://schemas.openxmlformats.org/presentationml/2006/main" xmlns="" xmlns:a14="http://schemas.microsoft.com/office/drawing/2010/main" xmlns:mv="urn:schemas-microsoft-com:mac:vml" xmlns:mc="http://schemas.openxmlformats.org/markup-compatibility/2006">
                  <a:solidFill>
                    <a:srgbClr val="FFFFFF"/>
                  </a:solidFill>
                </a14:hiddenFill>
              </a:ext>
              <a:ext uri="{91240B29-F687-4f45-9708-019B960494DF}">
                <a14:hiddenLine xmlns:a="http://schemas.openxmlformats.org/drawingml/2006/main" xmlns:r="http://schemas.openxmlformats.org/officeDocument/2006/relationships" xmlns:p="http://schemas.openxmlformats.org/presentationml/2006/main"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l" defTabSz="342851" rtl="0" eaLnBrk="1" fontAlgn="base" latinLnBrk="0" hangingPunct="1">
                <a:lnSpc>
                  <a:spcPct val="100000"/>
                </a:lnSpc>
                <a:spcBef>
                  <a:spcPts val="0"/>
                </a:spcBef>
                <a:spcAft>
                  <a:spcPct val="0"/>
                </a:spcAft>
                <a:buClr>
                  <a:schemeClr val="accent1"/>
                </a:buClr>
                <a:buSzTx/>
                <a:buFont typeface="Arial"/>
                <a:buNone/>
                <a:tabLst/>
                <a:defRPr/>
              </a:pPr>
              <a:r>
                <a:rPr lang="en-US" sz="600" dirty="0" smtClean="0">
                  <a:solidFill>
                    <a:schemeClr val="tx1"/>
                  </a:solidFill>
                </a:rPr>
                <a:t>Copyright</a:t>
              </a:r>
              <a:r>
                <a:rPr lang="en-US" sz="600" baseline="0" dirty="0" smtClean="0">
                  <a:solidFill>
                    <a:schemeClr val="tx1"/>
                  </a:solidFill>
                </a:rPr>
                <a:t> </a:t>
              </a:r>
              <a:r>
                <a:rPr lang="en-US" sz="600" dirty="0" smtClean="0">
                  <a:solidFill>
                    <a:schemeClr val="tx1"/>
                  </a:solidFill>
                </a:rPr>
                <a:t>©</a:t>
              </a:r>
              <a:r>
                <a:rPr lang="en-US" sz="600" baseline="0" dirty="0" smtClean="0">
                  <a:solidFill>
                    <a:schemeClr val="tx1"/>
                  </a:solidFill>
                </a:rPr>
                <a:t> 2014, Oracle and/or its affiliates. All rights reserved.</a:t>
              </a:r>
              <a:endParaRPr lang="en-US" sz="600" dirty="0" smtClean="0">
                <a:solidFill>
                  <a:schemeClr val="tx1"/>
                </a:solidFill>
              </a:endParaRPr>
            </a:p>
          </p:txBody>
        </p:sp>
        <p:cxnSp>
          <p:nvCxnSpPr>
            <p:cNvPr id="16" name="Straight Connector 15"/>
            <p:cNvCxnSpPr/>
            <p:nvPr userDrawn="1"/>
          </p:nvCxnSpPr>
          <p:spPr>
            <a:xfrm flipH="1">
              <a:off x="597807" y="4935973"/>
              <a:ext cx="1092" cy="96623"/>
            </a:xfrm>
            <a:prstGeom prst="line">
              <a:avLst/>
            </a:prstGeom>
            <a:ln w="6350" cmpd="sng">
              <a:solidFill>
                <a:schemeClr val="tx1"/>
              </a:solidFill>
            </a:ln>
          </p:spPr>
          <p:style>
            <a:lnRef idx="1">
              <a:schemeClr val="dk1"/>
            </a:lnRef>
            <a:fillRef idx="0">
              <a:schemeClr val="dk1"/>
            </a:fillRef>
            <a:effectRef idx="0">
              <a:schemeClr val="dk1"/>
            </a:effectRef>
            <a:fontRef idx="minor">
              <a:schemeClr val="tx1"/>
            </a:fontRef>
          </p:style>
        </p:cxnSp>
        <p:cxnSp>
          <p:nvCxnSpPr>
            <p:cNvPr id="19" name="Straight Connector 18"/>
            <p:cNvCxnSpPr/>
            <p:nvPr userDrawn="1"/>
          </p:nvCxnSpPr>
          <p:spPr>
            <a:xfrm flipH="1">
              <a:off x="2893332" y="4935973"/>
              <a:ext cx="1092" cy="96623"/>
            </a:xfrm>
            <a:prstGeom prst="line">
              <a:avLst/>
            </a:prstGeom>
            <a:ln w="6350" cmpd="sng">
              <a:solidFill>
                <a:schemeClr val="tx1"/>
              </a:solidFill>
            </a:ln>
          </p:spPr>
          <p:style>
            <a:lnRef idx="1">
              <a:schemeClr val="dk1"/>
            </a:lnRef>
            <a:fillRef idx="0">
              <a:schemeClr val="dk1"/>
            </a:fillRef>
            <a:effectRef idx="0">
              <a:schemeClr val="dk1"/>
            </a:effectRef>
            <a:fontRef idx="minor">
              <a:schemeClr val="tx1"/>
            </a:fontRef>
          </p:style>
        </p:cxnSp>
      </p:grpSp>
      <p:sp>
        <p:nvSpPr>
          <p:cNvPr id="20" name="Rectangle 19"/>
          <p:cNvSpPr/>
          <p:nvPr/>
        </p:nvSpPr>
        <p:spPr>
          <a:xfrm>
            <a:off x="356301" y="4883819"/>
            <a:ext cx="278705" cy="184666"/>
          </a:xfrm>
          <a:prstGeom prst="rect">
            <a:avLst/>
          </a:prstGeom>
        </p:spPr>
        <p:txBody>
          <a:bodyPr wrap="none">
            <a:spAutoFit/>
          </a:bodyPr>
          <a:lstStyle/>
          <a:p>
            <a:pPr algn="r"/>
            <a:fld id="{6A5A4AC0-1BEC-FE47-8A68-418BE237F8CE}" type="slidenum">
              <a:rPr lang="en-US" sz="600" smtClean="0">
                <a:solidFill>
                  <a:schemeClr val="tx1"/>
                </a:solidFill>
              </a:rPr>
              <a:pPr algn="r"/>
              <a:t>‹#›</a:t>
            </a:fld>
            <a:endParaRPr lang="en-US" sz="600" dirty="0">
              <a:solidFill>
                <a:schemeClr val="tx1"/>
              </a:solidFill>
            </a:endParaRPr>
          </a:p>
        </p:txBody>
      </p:sp>
      <p:sp>
        <p:nvSpPr>
          <p:cNvPr id="21" name="Rectangle 20"/>
          <p:cNvSpPr/>
          <p:nvPr/>
        </p:nvSpPr>
        <p:spPr>
          <a:xfrm>
            <a:off x="1" y="0"/>
            <a:ext cx="576073" cy="557784"/>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22"/>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317983677"/>
      </p:ext>
    </p:extLst>
  </p:cSld>
  <p:clrMap bg1="lt1" tx1="dk1" bg2="lt2" tx2="dk2" accent1="accent1" accent2="accent2" accent3="accent3" accent4="accent4" accent5="accent5" accent6="accent6" hlink="hlink" folHlink="folHlink"/>
  <p:sldLayoutIdLst>
    <p:sldLayoutId id="2147483725" r:id="rId1"/>
    <p:sldLayoutId id="2147483748" r:id="rId2"/>
    <p:sldLayoutId id="2147483740" r:id="rId3"/>
    <p:sldLayoutId id="2147483741" r:id="rId4"/>
    <p:sldLayoutId id="2147483747" r:id="rId5"/>
    <p:sldLayoutId id="2147483733" r:id="rId6"/>
    <p:sldLayoutId id="2147483744" r:id="rId7"/>
    <p:sldLayoutId id="2147483694" r:id="rId8"/>
    <p:sldLayoutId id="2147483695" r:id="rId9"/>
    <p:sldLayoutId id="2147483701" r:id="rId10"/>
    <p:sldLayoutId id="2147483719" r:id="rId11"/>
    <p:sldLayoutId id="2147483700" r:id="rId12"/>
    <p:sldLayoutId id="2147483707" r:id="rId13"/>
    <p:sldLayoutId id="2147483746" r:id="rId14"/>
    <p:sldLayoutId id="2147483745" r:id="rId15"/>
    <p:sldLayoutId id="2147483685" r:id="rId16"/>
    <p:sldLayoutId id="2147483686" r:id="rId17"/>
    <p:sldLayoutId id="2147483750" r:id="rId18"/>
    <p:sldLayoutId id="2147483751" r:id="rId19"/>
    <p:sldLayoutId id="2147483753" r:id="rId20"/>
  </p:sldLayoutIdLst>
  <p:transition spd="med">
    <p:fade/>
  </p:transition>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2800" b="1" kern="1200">
          <a:solidFill>
            <a:schemeClr val="tx1"/>
          </a:solidFill>
          <a:latin typeface="Arial" pitchFamily="34" charset="0"/>
          <a:ea typeface="+mj-ea"/>
          <a:cs typeface="Arial" pitchFamily="34" charset="0"/>
        </a:defRPr>
      </a:lvl1pPr>
    </p:titleStyle>
    <p:body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bwMode="auto">
      <p:bgRef idx="1001">
        <a:schemeClr val="bg1"/>
      </p:bgRef>
    </p:bg>
    <p:spTree>
      <p:nvGrpSpPr>
        <p:cNvPr id="1" name=""/>
        <p:cNvGrpSpPr/>
        <p:nvPr/>
      </p:nvGrpSpPr>
      <p:grpSpPr>
        <a:xfrm>
          <a:off x="0" y="0"/>
          <a:ext cx="0" cy="0"/>
          <a:chOff x="0" y="0"/>
          <a:chExt cx="0" cy="0"/>
        </a:xfrm>
      </p:grpSpPr>
      <p:grpSp>
        <p:nvGrpSpPr>
          <p:cNvPr id="5" name="Group 6"/>
          <p:cNvGrpSpPr/>
          <p:nvPr/>
        </p:nvGrpSpPr>
        <p:grpSpPr>
          <a:xfrm>
            <a:off x="0" y="0"/>
            <a:ext cx="9144430" cy="51435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a:endParaRPr sz="1400">
                <a:solidFill>
                  <a:srgbClr val="FFFFFF"/>
                </a:solidFill>
              </a:endParaRPr>
            </a:p>
          </p:txBody>
        </p:sp>
        <p:sp>
          <p:nvSpPr>
            <p:cNvPr id="9" name="Rectangle 8"/>
            <p:cNvSpPr/>
            <p:nvPr/>
          </p:nvSpPr>
          <p:spPr bwMode="gray">
            <a:xfrm>
              <a:off x="11995438"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a:endParaRPr sz="1400">
                <a:solidFill>
                  <a:srgbClr val="FFFFFF"/>
                </a:solidFill>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a:endParaRPr sz="1400">
                <a:solidFill>
                  <a:srgbClr val="FFFFFF"/>
                </a:solidFill>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91"/>
              <a:endParaRPr sz="1400">
                <a:solidFill>
                  <a:srgbClr val="FFFFFF"/>
                </a:solidFill>
              </a:endParaRPr>
            </a:p>
          </p:txBody>
        </p:sp>
      </p:grpSp>
      <p:sp>
        <p:nvSpPr>
          <p:cNvPr id="2" name="Title Placeholder 1"/>
          <p:cNvSpPr>
            <a:spLocks noGrp="1"/>
          </p:cNvSpPr>
          <p:nvPr>
            <p:ph type="title"/>
          </p:nvPr>
        </p:nvSpPr>
        <p:spPr>
          <a:xfrm>
            <a:off x="398963" y="304800"/>
            <a:ext cx="8346073" cy="666750"/>
          </a:xfrm>
          <a:prstGeom prst="rect">
            <a:avLst/>
          </a:prstGeom>
        </p:spPr>
        <p:txBody>
          <a:bodyPr vert="horz" lIns="0" tIns="0" rIns="0" bIns="0" rtlCol="0" anchor="b">
            <a:noAutofit/>
          </a:bodyPr>
          <a:lstStyle/>
          <a:p>
            <a:r>
              <a:rPr lang="en-US" dirty="0" smtClean="0"/>
              <a:t>Click to edit Master title style</a:t>
            </a:r>
            <a:endParaRPr dirty="0"/>
          </a:p>
        </p:txBody>
      </p:sp>
      <p:sp>
        <p:nvSpPr>
          <p:cNvPr id="3" name="Text Placeholder 2"/>
          <p:cNvSpPr>
            <a:spLocks noGrp="1"/>
          </p:cNvSpPr>
          <p:nvPr>
            <p:ph type="body" idx="1"/>
          </p:nvPr>
        </p:nvSpPr>
        <p:spPr>
          <a:xfrm>
            <a:off x="398467" y="1143001"/>
            <a:ext cx="8347065" cy="33147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3134922" y="4917186"/>
            <a:ext cx="920038" cy="137160"/>
          </a:xfrm>
          <a:prstGeom prst="rect">
            <a:avLst/>
          </a:prstGeom>
        </p:spPr>
        <p:txBody>
          <a:bodyPr vert="horz" wrap="none" lIns="0" tIns="0" rIns="0" bIns="0" rtlCol="0" anchor="ctr" anchorCtr="0">
            <a:noAutofit/>
          </a:bodyPr>
          <a:lstStyle>
            <a:lvl1pPr algn="r">
              <a:defRPr sz="600">
                <a:solidFill>
                  <a:schemeClr val="tx1"/>
                </a:solidFill>
              </a:defRPr>
            </a:lvl1pPr>
          </a:lstStyle>
          <a:p>
            <a:pPr defTabSz="685891"/>
            <a:fld id="{1EE11BFD-AD4C-4A98-9D38-1958507EA4E5}" type="datetime1">
              <a:rPr lang="en-US" smtClean="0">
                <a:solidFill>
                  <a:srgbClr val="5F5F5F"/>
                </a:solidFill>
              </a:rPr>
              <a:pPr defTabSz="685891"/>
              <a:t>2/26/15</a:t>
            </a:fld>
            <a:endParaRPr lang="en-US">
              <a:solidFill>
                <a:srgbClr val="5F5F5F"/>
              </a:solidFill>
            </a:endParaRPr>
          </a:p>
        </p:txBody>
      </p:sp>
      <p:sp>
        <p:nvSpPr>
          <p:cNvPr id="6" name="Slide Number Placeholder 5"/>
          <p:cNvSpPr>
            <a:spLocks noGrp="1"/>
          </p:cNvSpPr>
          <p:nvPr>
            <p:ph type="sldNum" sz="quarter" idx="4"/>
          </p:nvPr>
        </p:nvSpPr>
        <p:spPr>
          <a:xfrm>
            <a:off x="8459212" y="4917186"/>
            <a:ext cx="286320" cy="137160"/>
          </a:xfrm>
          <a:prstGeom prst="rect">
            <a:avLst/>
          </a:prstGeom>
        </p:spPr>
        <p:txBody>
          <a:bodyPr vert="horz" wrap="none" lIns="0" tIns="0" rIns="0" bIns="0" rtlCol="0" anchor="ctr" anchorCtr="0">
            <a:noAutofit/>
          </a:bodyPr>
          <a:lstStyle>
            <a:lvl1pPr algn="r">
              <a:defRPr sz="600">
                <a:solidFill>
                  <a:schemeClr val="tx1"/>
                </a:solidFill>
              </a:defRPr>
            </a:lvl1pPr>
          </a:lstStyle>
          <a:p>
            <a:pPr defTabSz="685891"/>
            <a:fld id="{C51EAA63-D034-42AE-91FA-B13B9518C7BE}" type="slidenum">
              <a:rPr lang="en-US" smtClean="0">
                <a:solidFill>
                  <a:srgbClr val="5F5F5F"/>
                </a:solidFill>
              </a:rPr>
              <a:pPr defTabSz="685891"/>
              <a:t>‹#›</a:t>
            </a:fld>
            <a:endParaRPr lang="en-US">
              <a:solidFill>
                <a:srgbClr val="5F5F5F"/>
              </a:solidFill>
            </a:endParaRPr>
          </a:p>
        </p:txBody>
      </p:sp>
      <p:pic>
        <p:nvPicPr>
          <p:cNvPr id="19" name="Picture 18" descr="Horizontal Java-Oracle co-branded logo in white on blue staging background."/>
          <p:cNvPicPr>
            <a:picLocks noChangeAspect="1"/>
          </p:cNvPicPr>
          <p:nvPr/>
        </p:nvPicPr>
        <p:blipFill>
          <a:blip r:embed="rId4"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98963" y="4697730"/>
            <a:ext cx="1041102" cy="445770"/>
          </a:xfrm>
          <a:prstGeom prst="rect">
            <a:avLst/>
          </a:prstGeom>
        </p:spPr>
      </p:pic>
      <p:sp>
        <p:nvSpPr>
          <p:cNvPr id="14" name="TextBox 13"/>
          <p:cNvSpPr txBox="1"/>
          <p:nvPr/>
        </p:nvSpPr>
        <p:spPr>
          <a:xfrm>
            <a:off x="4033555" y="4917186"/>
            <a:ext cx="2400925" cy="137160"/>
          </a:xfrm>
          <a:prstGeom prst="rect">
            <a:avLst/>
          </a:prstGeom>
          <a:noFill/>
        </p:spPr>
        <p:txBody>
          <a:bodyPr vert="horz" wrap="none" lIns="0" tIns="0" rIns="0" bIns="0" rtlCol="0" anchor="ctr" anchorCtr="0">
            <a:noAutofit/>
          </a:bodyPr>
          <a:lstStyle/>
          <a:p>
            <a:pPr algn="r" defTabSz="685891"/>
            <a:r>
              <a:rPr sz="600" dirty="0">
                <a:solidFill>
                  <a:srgbClr val="5F5F5F"/>
                </a:solidFill>
              </a:rPr>
              <a:t>Copyright © </a:t>
            </a:r>
            <a:r>
              <a:rPr sz="600" dirty="0" smtClean="0">
                <a:solidFill>
                  <a:srgbClr val="5F5F5F"/>
                </a:solidFill>
              </a:rPr>
              <a:t>2014</a:t>
            </a:r>
            <a:r>
              <a:rPr lang="en-US" sz="600" dirty="0" smtClean="0">
                <a:solidFill>
                  <a:srgbClr val="5F5F5F"/>
                </a:solidFill>
              </a:rPr>
              <a:t>,</a:t>
            </a:r>
            <a:r>
              <a:rPr sz="600" dirty="0" smtClean="0">
                <a:solidFill>
                  <a:srgbClr val="5F5F5F"/>
                </a:solidFill>
              </a:rPr>
              <a:t> </a:t>
            </a:r>
            <a:r>
              <a:rPr sz="600" dirty="0">
                <a:solidFill>
                  <a:srgbClr val="5F5F5F"/>
                </a:solidFill>
              </a:rPr>
              <a:t>Oracle and/or its affiliates. All rights reserved.  </a:t>
            </a:r>
            <a:r>
              <a:rPr sz="600" dirty="0" smtClean="0">
                <a:solidFill>
                  <a:srgbClr val="5F5F5F"/>
                </a:solidFill>
              </a:rPr>
              <a:t>|</a:t>
            </a:r>
            <a:endParaRPr sz="600" dirty="0">
              <a:solidFill>
                <a:srgbClr val="5F5F5F"/>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193062027"/>
      </p:ext>
    </p:extLst>
  </p:cSld>
  <p:clrMap bg1="lt1" tx1="dk1" bg2="lt2" tx2="dk2" accent1="accent1" accent2="accent2" accent3="accent3" accent4="accent4" accent5="accent5" accent6="accent6" hlink="hlink" folHlink="folHlink"/>
  <p:sldLayoutIdLst>
    <p:sldLayoutId id="2147483755" r:id="rId1"/>
    <p:sldLayoutId id="2147483756" r:id="rId2"/>
  </p:sldLayoutIdLst>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hf hdr="0" dt="0"/>
  <p:txStyles>
    <p:titleStyle>
      <a:lvl1pPr algn="l" defTabSz="685891" rtl="0" eaLnBrk="1" latinLnBrk="0" hangingPunct="1">
        <a:lnSpc>
          <a:spcPct val="80000"/>
        </a:lnSpc>
        <a:spcBef>
          <a:spcPct val="0"/>
        </a:spcBef>
        <a:buNone/>
        <a:defRPr sz="2700" kern="1200">
          <a:solidFill>
            <a:schemeClr val="tx1"/>
          </a:solidFill>
          <a:latin typeface="+mj-lt"/>
          <a:ea typeface="+mj-ea"/>
          <a:cs typeface="+mj-cs"/>
        </a:defRPr>
      </a:lvl1pPr>
    </p:titleStyle>
    <p:bodyStyle>
      <a:lvl1pPr marL="171473" indent="-171473" algn="l" defTabSz="685891"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240" indent="-171473" algn="l" defTabSz="685891"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713"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20186"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891659"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3132"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605"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6077"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7550"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5891" rtl="0" eaLnBrk="1" latinLnBrk="0" hangingPunct="1">
        <a:defRPr sz="1400" kern="1200">
          <a:solidFill>
            <a:schemeClr val="tx1"/>
          </a:solidFill>
          <a:latin typeface="+mn-lt"/>
          <a:ea typeface="+mn-ea"/>
          <a:cs typeface="+mn-cs"/>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7.png"/><Relationship Id="rId5" Type="http://schemas.openxmlformats.org/officeDocument/2006/relationships/image" Target="../media/image9.png"/><Relationship Id="rId1" Type="http://schemas.openxmlformats.org/officeDocument/2006/relationships/slideLayout" Target="../slideLayouts/slideLayout2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20.png"/><Relationship Id="rId1" Type="http://schemas.openxmlformats.org/officeDocument/2006/relationships/tags" Target="../tags/tag11.xml"/><Relationship Id="rId2"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Layout" Target="../slideLayouts/slideLayout19.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21.png"/><Relationship Id="rId1" Type="http://schemas.openxmlformats.org/officeDocument/2006/relationships/tags" Target="../tags/tag13.xml"/><Relationship Id="rId2"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Layout" Target="../slideLayouts/slideLayout19.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22.gif"/><Relationship Id="rId5" Type="http://schemas.openxmlformats.org/officeDocument/2006/relationships/image" Target="../media/image23.gif"/><Relationship Id="rId6" Type="http://schemas.openxmlformats.org/officeDocument/2006/relationships/image" Target="../media/image24.gif"/><Relationship Id="rId7" Type="http://schemas.openxmlformats.org/officeDocument/2006/relationships/image" Target="../media/image25.gif"/><Relationship Id="rId8" Type="http://schemas.openxmlformats.org/officeDocument/2006/relationships/image" Target="../media/image26.gif"/><Relationship Id="rId9" Type="http://schemas.openxmlformats.org/officeDocument/2006/relationships/image" Target="../media/image27.gif"/><Relationship Id="rId10" Type="http://schemas.openxmlformats.org/officeDocument/2006/relationships/image" Target="../media/image28.jpeg"/><Relationship Id="rId11" Type="http://schemas.openxmlformats.org/officeDocument/2006/relationships/image" Target="../media/image29.png"/><Relationship Id="rId1" Type="http://schemas.openxmlformats.org/officeDocument/2006/relationships/tags" Target="../tags/tag15.x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30.png"/><Relationship Id="rId1" Type="http://schemas.openxmlformats.org/officeDocument/2006/relationships/tags" Target="../tags/tag16.x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22.gif"/><Relationship Id="rId5" Type="http://schemas.openxmlformats.org/officeDocument/2006/relationships/image" Target="../media/image23.gif"/><Relationship Id="rId6" Type="http://schemas.openxmlformats.org/officeDocument/2006/relationships/image" Target="../media/image24.gif"/><Relationship Id="rId7" Type="http://schemas.openxmlformats.org/officeDocument/2006/relationships/image" Target="../media/image25.gif"/><Relationship Id="rId8" Type="http://schemas.openxmlformats.org/officeDocument/2006/relationships/image" Target="../media/image26.gif"/><Relationship Id="rId9" Type="http://schemas.openxmlformats.org/officeDocument/2006/relationships/image" Target="../media/image27.gif"/><Relationship Id="rId10" Type="http://schemas.openxmlformats.org/officeDocument/2006/relationships/image" Target="../media/image28.jpeg"/><Relationship Id="rId11" Type="http://schemas.openxmlformats.org/officeDocument/2006/relationships/image" Target="../media/image29.png"/><Relationship Id="rId1" Type="http://schemas.openxmlformats.org/officeDocument/2006/relationships/tags" Target="../tags/tag17.x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30.png"/><Relationship Id="rId1" Type="http://schemas.openxmlformats.org/officeDocument/2006/relationships/tags" Target="../tags/tag19.xml"/><Relationship Id="rId2"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tags" Target="../tags/tag20.x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eg"/><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tags" Target="../tags/tag21.x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36.gif"/><Relationship Id="rId5" Type="http://schemas.openxmlformats.org/officeDocument/2006/relationships/image" Target="../media/image37.png"/><Relationship Id="rId1" Type="http://schemas.openxmlformats.org/officeDocument/2006/relationships/tags" Target="../tags/tag22.x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38.png"/><Relationship Id="rId1" Type="http://schemas.openxmlformats.org/officeDocument/2006/relationships/tags" Target="../tags/tag23.x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tags" Target="../tags/tag24.x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43.png"/><Relationship Id="rId1" Type="http://schemas.openxmlformats.org/officeDocument/2006/relationships/tags" Target="../tags/tag25.x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tags" Target="../tags/tag27.x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1.xml"/><Relationship Id="rId3" Type="http://schemas.openxmlformats.org/officeDocument/2006/relationships/image" Target="../media/image44.gif"/></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tags" Target="../tags/tag29.x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9.png"/><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2.xml"/><Relationship Id="rId3"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9.png"/><Relationship Id="rId1" Type="http://schemas.openxmlformats.org/officeDocument/2006/relationships/tags" Target="../tags/tag32.xml"/><Relationship Id="rId2" Type="http://schemas.openxmlformats.org/officeDocument/2006/relationships/video" Target="file://localhost/Users/jlweaver/Documents/oracle-employee/active-presentations/rpi-java-workshop/rpi-java-uni-devoxx/videos/rpi-java-gpio.mov" TargetMode="Externa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30.png"/><Relationship Id="rId1" Type="http://schemas.openxmlformats.org/officeDocument/2006/relationships/tags" Target="../tags/tag33.xml"/><Relationship Id="rId2"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image" Target="../media/image22.gif"/><Relationship Id="rId5" Type="http://schemas.openxmlformats.org/officeDocument/2006/relationships/image" Target="../media/image23.gif"/><Relationship Id="rId6" Type="http://schemas.openxmlformats.org/officeDocument/2006/relationships/image" Target="../media/image24.gif"/><Relationship Id="rId7" Type="http://schemas.openxmlformats.org/officeDocument/2006/relationships/image" Target="../media/image25.gif"/><Relationship Id="rId8" Type="http://schemas.openxmlformats.org/officeDocument/2006/relationships/image" Target="../media/image26.gif"/><Relationship Id="rId9" Type="http://schemas.openxmlformats.org/officeDocument/2006/relationships/image" Target="../media/image27.gif"/><Relationship Id="rId10" Type="http://schemas.openxmlformats.org/officeDocument/2006/relationships/image" Target="../media/image28.jpeg"/><Relationship Id="rId11" Type="http://schemas.openxmlformats.org/officeDocument/2006/relationships/image" Target="../media/image29.png"/><Relationship Id="rId1" Type="http://schemas.openxmlformats.org/officeDocument/2006/relationships/tags" Target="../tags/tag34.x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2.xml"/><Relationship Id="rId3"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2.xml"/><Relationship Id="rId3"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30.png"/><Relationship Id="rId1" Type="http://schemas.openxmlformats.org/officeDocument/2006/relationships/tags" Target="../tags/tag38.xml"/><Relationship Id="rId2"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22.gif"/><Relationship Id="rId5" Type="http://schemas.openxmlformats.org/officeDocument/2006/relationships/image" Target="../media/image23.gif"/><Relationship Id="rId6" Type="http://schemas.openxmlformats.org/officeDocument/2006/relationships/image" Target="../media/image24.gif"/><Relationship Id="rId7" Type="http://schemas.openxmlformats.org/officeDocument/2006/relationships/image" Target="../media/image25.gif"/><Relationship Id="rId8" Type="http://schemas.openxmlformats.org/officeDocument/2006/relationships/image" Target="../media/image26.gif"/><Relationship Id="rId9" Type="http://schemas.openxmlformats.org/officeDocument/2006/relationships/image" Target="../media/image27.gif"/><Relationship Id="rId10" Type="http://schemas.openxmlformats.org/officeDocument/2006/relationships/image" Target="../media/image28.jpeg"/><Relationship Id="rId11" Type="http://schemas.openxmlformats.org/officeDocument/2006/relationships/image" Target="../media/image29.png"/><Relationship Id="rId1" Type="http://schemas.openxmlformats.org/officeDocument/2006/relationships/tags" Target="../tags/tag39.x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12.png"/><Relationship Id="rId1" Type="http://schemas.openxmlformats.org/officeDocument/2006/relationships/tags" Target="../tags/tag5.xml"/><Relationship Id="rId2"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38.png"/><Relationship Id="rId1" Type="http://schemas.openxmlformats.org/officeDocument/2006/relationships/tags" Target="../tags/tag40.x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18.xml"/><Relationship Id="rId3"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18.xml"/><Relationship Id="rId3"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52.png"/><Relationship Id="rId1" Type="http://schemas.openxmlformats.org/officeDocument/2006/relationships/tags" Target="../tags/tag43.xml"/><Relationship Id="rId2"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image" Target="../media/image30.png"/><Relationship Id="rId1" Type="http://schemas.openxmlformats.org/officeDocument/2006/relationships/tags" Target="../tags/tag44.xml"/><Relationship Id="rId2"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18.xml"/><Relationship Id="rId3"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2.xml"/><Relationship Id="rId3"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19.xml"/><Relationship Id="rId3" Type="http://schemas.openxmlformats.org/officeDocument/2006/relationships/notesSlide" Target="../notesSlides/notesSlide3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image" Target="../media/image22.gif"/><Relationship Id="rId5" Type="http://schemas.openxmlformats.org/officeDocument/2006/relationships/image" Target="../media/image23.gif"/><Relationship Id="rId6" Type="http://schemas.openxmlformats.org/officeDocument/2006/relationships/image" Target="../media/image24.gif"/><Relationship Id="rId7" Type="http://schemas.openxmlformats.org/officeDocument/2006/relationships/image" Target="../media/image25.gif"/><Relationship Id="rId8" Type="http://schemas.openxmlformats.org/officeDocument/2006/relationships/image" Target="../media/image26.gif"/><Relationship Id="rId9" Type="http://schemas.openxmlformats.org/officeDocument/2006/relationships/image" Target="../media/image27.gif"/><Relationship Id="rId10" Type="http://schemas.openxmlformats.org/officeDocument/2006/relationships/image" Target="../media/image28.jpeg"/><Relationship Id="rId11" Type="http://schemas.openxmlformats.org/officeDocument/2006/relationships/image" Target="../media/image29.png"/><Relationship Id="rId1" Type="http://schemas.openxmlformats.org/officeDocument/2006/relationships/tags" Target="../tags/tag48.xml"/><Relationship Id="rId2"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tags" Target="../tags/tag6.xml"/><Relationship Id="rId2"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image" Target="../media/image30.png"/><Relationship Id="rId1" Type="http://schemas.openxmlformats.org/officeDocument/2006/relationships/tags" Target="../tags/tag50.xml"/><Relationship Id="rId2"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30.png"/><Relationship Id="rId1" Type="http://schemas.openxmlformats.org/officeDocument/2006/relationships/tags" Target="../tags/tag54.xml"/><Relationship Id="rId2"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image" Target="../media/image55.png"/><Relationship Id="rId1" Type="http://schemas.openxmlformats.org/officeDocument/2006/relationships/tags" Target="../tags/tag55.xml"/><Relationship Id="rId2"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2.xml"/><Relationship Id="rId3" Type="http://schemas.openxmlformats.org/officeDocument/2006/relationships/notesSlide" Target="../notesSlides/notesSlide40.xml"/></Relationships>
</file>

<file path=ppt/slides/_rels/slide58.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2.xml"/><Relationship Id="rId3" Type="http://schemas.openxmlformats.org/officeDocument/2006/relationships/notesSlide" Target="../notesSlides/notesSlide41.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2.xml"/><Relationship Id="rId4" Type="http://schemas.openxmlformats.org/officeDocument/2006/relationships/image" Target="../media/image30.png"/><Relationship Id="rId1" Type="http://schemas.openxmlformats.org/officeDocument/2006/relationships/tags" Target="../tags/tag58.xml"/><Relationship Id="rId2"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tags" Target="../tags/tag7.xml"/><Relationship Id="rId2"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2.xml"/><Relationship Id="rId3"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2.xml"/><Relationship Id="rId3" Type="http://schemas.openxmlformats.org/officeDocument/2006/relationships/image" Target="../media/image57.jpeg"/></Relationships>
</file>

<file path=ppt/slides/_rels/slide63.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jpeg"/><Relationship Id="rId1" Type="http://schemas.openxmlformats.org/officeDocument/2006/relationships/tags" Target="../tags/tag62.xml"/><Relationship Id="rId2"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2.xml"/><Relationship Id="rId3"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2.xml"/><Relationship Id="rId3" Type="http://schemas.openxmlformats.org/officeDocument/2006/relationships/image" Target="../media/image58.jpe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3.xml"/><Relationship Id="rId4" Type="http://schemas.openxmlformats.org/officeDocument/2006/relationships/image" Target="../media/image30.png"/><Relationship Id="rId1" Type="http://schemas.openxmlformats.org/officeDocument/2006/relationships/tags" Target="../tags/tag67.xml"/><Relationship Id="rId2"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7.png"/><Relationship Id="rId1" Type="http://schemas.openxmlformats.org/officeDocument/2006/relationships/tags" Target="../tags/tag8.xml"/><Relationship Id="rId2"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4.xml"/><Relationship Id="rId4" Type="http://schemas.openxmlformats.org/officeDocument/2006/relationships/image" Target="../media/image30.png"/><Relationship Id="rId1" Type="http://schemas.openxmlformats.org/officeDocument/2006/relationships/tags" Target="../tags/tag71.xml"/><Relationship Id="rId2"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45.xml"/><Relationship Id="rId4" Type="http://schemas.openxmlformats.org/officeDocument/2006/relationships/image" Target="../media/image22.gif"/><Relationship Id="rId5" Type="http://schemas.openxmlformats.org/officeDocument/2006/relationships/image" Target="../media/image23.gif"/><Relationship Id="rId6" Type="http://schemas.openxmlformats.org/officeDocument/2006/relationships/image" Target="../media/image24.gif"/><Relationship Id="rId7" Type="http://schemas.openxmlformats.org/officeDocument/2006/relationships/image" Target="../media/image25.gif"/><Relationship Id="rId8" Type="http://schemas.openxmlformats.org/officeDocument/2006/relationships/image" Target="../media/image26.gif"/><Relationship Id="rId9" Type="http://schemas.openxmlformats.org/officeDocument/2006/relationships/image" Target="../media/image27.gif"/><Relationship Id="rId10" Type="http://schemas.openxmlformats.org/officeDocument/2006/relationships/image" Target="../media/image28.jpeg"/><Relationship Id="rId11" Type="http://schemas.openxmlformats.org/officeDocument/2006/relationships/image" Target="../media/image29.png"/><Relationship Id="rId1" Type="http://schemas.openxmlformats.org/officeDocument/2006/relationships/tags" Target="../tags/tag72.xml"/><Relationship Id="rId2"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75.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2.xml"/><Relationship Id="rId3" Type="http://schemas.openxmlformats.org/officeDocument/2006/relationships/notesSlide" Target="../notesSlides/notesSlide46.xml"/></Relationships>
</file>

<file path=ppt/slides/_rels/slide76.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2.xml"/><Relationship Id="rId3" Type="http://schemas.openxmlformats.org/officeDocument/2006/relationships/notesSlide" Target="../notesSlides/notesSlide47.xml"/></Relationships>
</file>

<file path=ppt/slides/_rels/slide77.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2.xml"/><Relationship Id="rId3" Type="http://schemas.openxmlformats.org/officeDocument/2006/relationships/notesSlide" Target="../notesSlides/notesSlide48.xml"/></Relationships>
</file>

<file path=ppt/slides/_rels/slide78.xml.rels><?xml version="1.0" encoding="UTF-8" standalone="yes"?>
<Relationships xmlns="http://schemas.openxmlformats.org/package/2006/relationships"><Relationship Id="rId1" Type="http://schemas.openxmlformats.org/officeDocument/2006/relationships/tags" Target="../tags/tag76.xml"/><Relationship Id="rId2" Type="http://schemas.openxmlformats.org/officeDocument/2006/relationships/slideLayout" Target="../slideLayouts/slideLayout2.xml"/><Relationship Id="rId3" Type="http://schemas.openxmlformats.org/officeDocument/2006/relationships/notesSlide" Target="../notesSlides/notesSlide49.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0.xml"/><Relationship Id="rId4" Type="http://schemas.openxmlformats.org/officeDocument/2006/relationships/image" Target="../media/image30.png"/><Relationship Id="rId1" Type="http://schemas.openxmlformats.org/officeDocument/2006/relationships/tags" Target="../tags/tag77.xml"/><Relationship Id="rId2"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18.png"/><Relationship Id="rId1" Type="http://schemas.openxmlformats.org/officeDocument/2006/relationships/tags" Target="../tags/tag9.xml"/><Relationship Id="rId2"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1" Type="http://schemas.openxmlformats.org/officeDocument/2006/relationships/tags" Target="../tags/tag78.xml"/><Relationship Id="rId2" Type="http://schemas.openxmlformats.org/officeDocument/2006/relationships/slideLayout" Target="../slideLayouts/slideLayout2.xml"/><Relationship Id="rId3" Type="http://schemas.openxmlformats.org/officeDocument/2006/relationships/notesSlide" Target="../notesSlides/notesSlide51.xml"/></Relationships>
</file>

<file path=ppt/slides/_rels/slide81.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Layout" Target="../slideLayouts/slideLayout2.xml"/><Relationship Id="rId3" Type="http://schemas.openxmlformats.org/officeDocument/2006/relationships/notesSlide" Target="../notesSlides/notesSlide52.xml"/></Relationships>
</file>

<file path=ppt/slides/_rels/slide82.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Layout" Target="../slideLayouts/slideLayout2.xml"/><Relationship Id="rId3" Type="http://schemas.openxmlformats.org/officeDocument/2006/relationships/notesSlide" Target="../notesSlides/notesSlide5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0.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55.xml"/><Relationship Id="rId4" Type="http://schemas.openxmlformats.org/officeDocument/2006/relationships/image" Target="../media/image22.gif"/><Relationship Id="rId5" Type="http://schemas.openxmlformats.org/officeDocument/2006/relationships/image" Target="../media/image23.gif"/><Relationship Id="rId6" Type="http://schemas.openxmlformats.org/officeDocument/2006/relationships/image" Target="../media/image24.gif"/><Relationship Id="rId7" Type="http://schemas.openxmlformats.org/officeDocument/2006/relationships/image" Target="../media/image25.gif"/><Relationship Id="rId8" Type="http://schemas.openxmlformats.org/officeDocument/2006/relationships/image" Target="../media/image26.gif"/><Relationship Id="rId9" Type="http://schemas.openxmlformats.org/officeDocument/2006/relationships/image" Target="../media/image27.gif"/><Relationship Id="rId10" Type="http://schemas.openxmlformats.org/officeDocument/2006/relationships/image" Target="../media/image28.jpeg"/><Relationship Id="rId11" Type="http://schemas.openxmlformats.org/officeDocument/2006/relationships/image" Target="../media/image29.png"/><Relationship Id="rId1" Type="http://schemas.openxmlformats.org/officeDocument/2006/relationships/tags" Target="../tags/tag81.xml"/><Relationship Id="rId2"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0.png"/></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image" Target="../media/image23.gif"/><Relationship Id="rId8" Type="http://schemas.openxmlformats.org/officeDocument/2006/relationships/image" Target="../media/image24.gif"/><Relationship Id="rId9" Type="http://schemas.openxmlformats.org/officeDocument/2006/relationships/image" Target="../media/image28.jpeg"/><Relationship Id="rId10"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88.xml.rels><?xml version="1.0" encoding="UTF-8" standalone="yes"?>
<Relationships xmlns="http://schemas.openxmlformats.org/package/2006/relationships"><Relationship Id="rId1" Type="http://schemas.openxmlformats.org/officeDocument/2006/relationships/video" Target="file://localhost/Users/jlweaver/Documents/oracle-employee/active-presentations/rpi-java-workshop/rpi-java-uni-devoxx/videos/rpi-java-client-server.mov" TargetMode="External"/><Relationship Id="rId2" Type="http://schemas.openxmlformats.org/officeDocument/2006/relationships/slideLayout" Target="../slideLayouts/slideLayout2.xml"/><Relationship Id="rId3" Type="http://schemas.openxmlformats.org/officeDocument/2006/relationships/image" Target="../media/image62.png"/></Relationships>
</file>

<file path=ppt/slides/_rels/slide89.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7.png"/><Relationship Id="rId5" Type="http://schemas.openxmlformats.org/officeDocument/2006/relationships/image" Target="../media/image9.png"/><Relationship Id="rId1" Type="http://schemas.openxmlformats.org/officeDocument/2006/relationships/slideLayout" Target="../slideLayouts/slideLayout21.xml"/><Relationship Id="rId2" Type="http://schemas.openxmlformats.org/officeDocument/2006/relationships/notesSlide" Target="../notesSlides/notesSlide5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19.png"/><Relationship Id="rId1" Type="http://schemas.openxmlformats.org/officeDocument/2006/relationships/tags" Target="../tags/tag10.xml"/><Relationship Id="rId2"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Picture 11" descr="Horizontal Java-Oracle co-branded logo in white on blue staging background."/>
          <p:cNvPicPr>
            <a:picLocks noChangeAspect="1"/>
          </p:cNvPicPr>
          <p:nvPr/>
        </p:nvPicPr>
        <p:blipFill>
          <a:blip r:embed="rId4"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98963" y="4697730"/>
            <a:ext cx="1041102" cy="445770"/>
          </a:xfrm>
          <a:prstGeom prst="rect">
            <a:avLst/>
          </a:prstGeom>
        </p:spPr>
      </p:pic>
      <p:sp>
        <p:nvSpPr>
          <p:cNvPr id="10" name="TextBox 9"/>
          <p:cNvSpPr txBox="1"/>
          <p:nvPr/>
        </p:nvSpPr>
        <p:spPr>
          <a:xfrm>
            <a:off x="4033555" y="4917186"/>
            <a:ext cx="2400925" cy="137160"/>
          </a:xfrm>
          <a:prstGeom prst="rect">
            <a:avLst/>
          </a:prstGeom>
          <a:noFill/>
        </p:spPr>
        <p:txBody>
          <a:bodyPr vert="horz" wrap="none" lIns="0" tIns="0" rIns="0" bIns="0" rtlCol="0" anchor="ctr" anchorCtr="0">
            <a:noAutofit/>
          </a:bodyPr>
          <a:lstStyle/>
          <a:p>
            <a:pPr algn="r" defTabSz="685862"/>
            <a:r>
              <a:rPr sz="600" dirty="0">
                <a:solidFill>
                  <a:srgbClr val="5F5F5F"/>
                </a:solidFill>
              </a:rPr>
              <a:t>Copyright © </a:t>
            </a:r>
            <a:r>
              <a:rPr sz="600" dirty="0" smtClean="0">
                <a:solidFill>
                  <a:srgbClr val="5F5F5F"/>
                </a:solidFill>
              </a:rPr>
              <a:t>2014</a:t>
            </a:r>
            <a:r>
              <a:rPr lang="en-US" sz="600" dirty="0" smtClean="0">
                <a:solidFill>
                  <a:srgbClr val="5F5F5F"/>
                </a:solidFill>
              </a:rPr>
              <a:t>,</a:t>
            </a:r>
            <a:r>
              <a:rPr sz="600" dirty="0" smtClean="0">
                <a:solidFill>
                  <a:srgbClr val="5F5F5F"/>
                </a:solidFill>
              </a:rPr>
              <a:t> </a:t>
            </a:r>
            <a:r>
              <a:rPr sz="600" dirty="0">
                <a:solidFill>
                  <a:srgbClr val="5F5F5F"/>
                </a:solidFill>
              </a:rPr>
              <a:t>Oracle and/or its affiliates. All rights reserved.  </a:t>
            </a:r>
            <a:r>
              <a:rPr sz="600" dirty="0" smtClean="0">
                <a:solidFill>
                  <a:srgbClr val="5F5F5F"/>
                </a:solidFill>
              </a:rPr>
              <a:t>|</a:t>
            </a:r>
            <a:endParaRPr sz="600" dirty="0">
              <a:solidFill>
                <a:srgbClr val="5F5F5F"/>
              </a:solidFill>
            </a:endParaRPr>
          </a:p>
        </p:txBody>
      </p:sp>
      <p:sp>
        <p:nvSpPr>
          <p:cNvPr id="15" name="Title 3"/>
          <p:cNvSpPr txBox="1">
            <a:spLocks/>
          </p:cNvSpPr>
          <p:nvPr/>
        </p:nvSpPr>
        <p:spPr>
          <a:xfrm>
            <a:off x="1385409" y="2354689"/>
            <a:ext cx="1940112" cy="333225"/>
          </a:xfrm>
          <a:prstGeom prst="rect">
            <a:avLst/>
          </a:prstGeom>
        </p:spPr>
        <p:txBody>
          <a:bodyPr vert="horz" lIns="0" tIns="0" rIns="0" bIns="0" rtlCol="0" anchor="b">
            <a:noAutofit/>
          </a:bodyPr>
          <a:lstStyle/>
          <a:p>
            <a:pPr defTabSz="685862">
              <a:lnSpc>
                <a:spcPct val="80000"/>
              </a:lnSpc>
              <a:spcBef>
                <a:spcPct val="0"/>
              </a:spcBef>
              <a:defRPr/>
            </a:pPr>
            <a:r>
              <a:rPr lang="en-US" sz="2700" smtClean="0">
                <a:solidFill>
                  <a:srgbClr val="5F5F5F"/>
                </a:solidFill>
              </a:rPr>
              <a:t>#RPiJava8</a:t>
            </a:r>
          </a:p>
        </p:txBody>
      </p:sp>
      <p:pic>
        <p:nvPicPr>
          <p:cNvPr id="16" name="Picture 15" descr="Twitter_logo_blue.png"/>
          <p:cNvPicPr>
            <a:picLocks noChangeAspect="1"/>
          </p:cNvPicPr>
          <p:nvPr/>
        </p:nvPicPr>
        <p:blipFill>
          <a:blip r:embed="rId5"/>
          <a:stretch>
            <a:fillRect/>
          </a:stretch>
        </p:blipFill>
        <p:spPr>
          <a:xfrm>
            <a:off x="636622" y="2446698"/>
            <a:ext cx="486607" cy="395506"/>
          </a:xfrm>
          <a:prstGeom prst="rect">
            <a:avLst/>
          </a:prstGeom>
        </p:spPr>
      </p:pic>
      <p:sp>
        <p:nvSpPr>
          <p:cNvPr id="9" name="Title 1"/>
          <p:cNvSpPr>
            <a:spLocks noGrp="1"/>
          </p:cNvSpPr>
          <p:nvPr>
            <p:ph type="ctrTitle"/>
          </p:nvPr>
        </p:nvSpPr>
        <p:spPr>
          <a:xfrm>
            <a:off x="398966" y="135207"/>
            <a:ext cx="8346073" cy="1102519"/>
          </a:xfrm>
        </p:spPr>
        <p:txBody>
          <a:bodyPr/>
          <a:lstStyle/>
          <a:p>
            <a:r>
              <a:rPr lang="en-US" dirty="0"/>
              <a:t>Raspberry Pi with Java</a:t>
            </a:r>
          </a:p>
        </p:txBody>
      </p:sp>
      <p:sp>
        <p:nvSpPr>
          <p:cNvPr id="13" name="Subtitle 2"/>
          <p:cNvSpPr>
            <a:spLocks noGrp="1"/>
          </p:cNvSpPr>
          <p:nvPr>
            <p:ph type="subTitle" idx="1"/>
          </p:nvPr>
        </p:nvSpPr>
        <p:spPr>
          <a:xfrm>
            <a:off x="398926" y="1294872"/>
            <a:ext cx="8347160" cy="728685"/>
          </a:xfrm>
        </p:spPr>
        <p:txBody>
          <a:bodyPr/>
          <a:lstStyle/>
          <a:p>
            <a:pPr marL="342900" indent="-342900">
              <a:buAutoNum type="alphaLcParenR"/>
            </a:pPr>
            <a:r>
              <a:rPr lang="en-US" smtClean="0"/>
              <a:t>Intro to Raspberry Pi and Java ME 8</a:t>
            </a:r>
          </a:p>
          <a:p>
            <a:pPr marL="342900" indent="-342900">
              <a:buAutoNum type="alphaLcParenR"/>
            </a:pPr>
            <a:r>
              <a:rPr lang="en-US" smtClean="0"/>
              <a:t>Raspberry Pi Tricks</a:t>
            </a:r>
          </a:p>
        </p:txBody>
      </p:sp>
      <p:sp>
        <p:nvSpPr>
          <p:cNvPr id="14" name="Text Placeholder 5"/>
          <p:cNvSpPr>
            <a:spLocks noGrp="1"/>
          </p:cNvSpPr>
          <p:nvPr>
            <p:ph type="body" sz="quarter" idx="13"/>
          </p:nvPr>
        </p:nvSpPr>
        <p:spPr>
          <a:xfrm>
            <a:off x="398966" y="3397971"/>
            <a:ext cx="3772957" cy="1011989"/>
          </a:xfrm>
        </p:spPr>
        <p:txBody>
          <a:bodyPr/>
          <a:lstStyle/>
          <a:p>
            <a:r>
              <a:rPr lang="en-US"/>
              <a:t>James Weaver @JavaFXpert</a:t>
            </a:r>
          </a:p>
          <a:p>
            <a:r>
              <a:rPr lang="en-US"/>
              <a:t>Stephen Chin @SteveOnJava</a:t>
            </a:r>
          </a:p>
          <a:p>
            <a:r>
              <a:rPr lang="en-US"/>
              <a:t>Java/IoT/Cloud Technology Ambassadors</a:t>
            </a:r>
          </a:p>
          <a:p>
            <a:r>
              <a:rPr lang="en-US"/>
              <a:t>Oracle Corporation</a:t>
            </a:r>
          </a:p>
          <a:p>
            <a:endParaRPr lang="en-US"/>
          </a:p>
        </p:txBody>
      </p:sp>
      <p:sp>
        <p:nvSpPr>
          <p:cNvPr id="11" name="Title 3"/>
          <p:cNvSpPr txBox="1">
            <a:spLocks/>
          </p:cNvSpPr>
          <p:nvPr/>
        </p:nvSpPr>
        <p:spPr>
          <a:xfrm>
            <a:off x="1391268" y="2639667"/>
            <a:ext cx="1940112" cy="333225"/>
          </a:xfrm>
          <a:prstGeom prst="rect">
            <a:avLst/>
          </a:prstGeom>
        </p:spPr>
        <p:txBody>
          <a:bodyPr vert="horz" lIns="0" tIns="0" rIns="0" bIns="0" rtlCol="0" anchor="b">
            <a:noAutofit/>
          </a:bodyPr>
          <a:lstStyle/>
          <a:p>
            <a:pPr defTabSz="685862">
              <a:lnSpc>
                <a:spcPct val="80000"/>
              </a:lnSpc>
              <a:spcBef>
                <a:spcPct val="0"/>
              </a:spcBef>
              <a:defRPr/>
            </a:pPr>
            <a:r>
              <a:rPr lang="en-US" sz="2700" smtClean="0">
                <a:solidFill>
                  <a:srgbClr val="5F5F5F"/>
                </a:solidFill>
              </a:rPr>
              <a:t>#DevNexus</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367760557"/>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Screen Shot 2014-10-27 at 5.59.41 PM.png"/>
          <p:cNvPicPr>
            <a:picLocks noChangeAspect="1"/>
          </p:cNvPicPr>
          <p:nvPr/>
        </p:nvPicPr>
        <p:blipFill>
          <a:blip r:embed="rId4"/>
          <a:stretch>
            <a:fillRect/>
          </a:stretch>
        </p:blipFill>
        <p:spPr>
          <a:xfrm>
            <a:off x="972457" y="920601"/>
            <a:ext cx="7322458" cy="3358890"/>
          </a:xfrm>
          <a:prstGeom prst="rect">
            <a:avLst/>
          </a:prstGeom>
        </p:spPr>
      </p:pic>
      <p:sp>
        <p:nvSpPr>
          <p:cNvPr id="5" name="Title 1"/>
          <p:cNvSpPr>
            <a:spLocks noGrp="1"/>
          </p:cNvSpPr>
          <p:nvPr>
            <p:ph type="title"/>
          </p:nvPr>
        </p:nvSpPr>
        <p:spPr>
          <a:xfrm>
            <a:off x="804347" y="245539"/>
            <a:ext cx="8229589" cy="406395"/>
          </a:xfrm>
        </p:spPr>
        <p:txBody>
          <a:bodyPr/>
          <a:lstStyle/>
          <a:p>
            <a:r>
              <a:rPr lang="en-US" dirty="0" smtClean="0"/>
              <a:t>Java ME 8 Architecture</a:t>
            </a:r>
            <a:endParaRPr lang="en-US" dirty="0"/>
          </a:p>
        </p:txBody>
      </p:sp>
    </p:spTree>
    <p:custDataLst>
      <p:tags r:id="rId1"/>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MOOC: Software Installation Instructions</a:t>
            </a:r>
            <a:br>
              <a:rPr lang="en-US" dirty="0" smtClean="0"/>
            </a:br>
            <a:r>
              <a:rPr lang="en-US" dirty="0" smtClean="0"/>
              <a:t>On Your Windows PC</a:t>
            </a:r>
            <a:endParaRPr lang="en-US" dirty="0"/>
          </a:p>
        </p:txBody>
      </p:sp>
      <p:sp>
        <p:nvSpPr>
          <p:cNvPr id="4" name="Oval 3"/>
          <p:cNvSpPr/>
          <p:nvPr/>
        </p:nvSpPr>
        <p:spPr bwMode="auto">
          <a:xfrm>
            <a:off x="762000" y="1727688"/>
            <a:ext cx="381000" cy="457200"/>
          </a:xfrm>
          <a:prstGeom prst="ellipse">
            <a:avLst/>
          </a:prstGeom>
          <a:no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kumimoji="0" lang="en-US" sz="2000" b="1" i="0" u="none" strike="noStrike" cap="none" normalizeH="0" baseline="0" dirty="0" smtClean="0">
                <a:ln>
                  <a:noFill/>
                </a:ln>
                <a:solidFill>
                  <a:srgbClr val="0000FF"/>
                </a:solidFill>
                <a:effectLst/>
                <a:latin typeface="Arial" pitchFamily="34" charset="0"/>
              </a:rPr>
              <a:t>1</a:t>
            </a:r>
          </a:p>
        </p:txBody>
      </p:sp>
      <p:sp>
        <p:nvSpPr>
          <p:cNvPr id="5" name="TextBox 4"/>
          <p:cNvSpPr txBox="1"/>
          <p:nvPr/>
        </p:nvSpPr>
        <p:spPr>
          <a:xfrm>
            <a:off x="1371600" y="1609695"/>
            <a:ext cx="5029200" cy="400110"/>
          </a:xfrm>
          <a:prstGeom prst="rect">
            <a:avLst/>
          </a:prstGeom>
          <a:noFill/>
        </p:spPr>
        <p:txBody>
          <a:bodyPr wrap="square" rtlCol="0">
            <a:spAutoFit/>
          </a:bodyPr>
          <a:lstStyle/>
          <a:p>
            <a:pPr algn="l"/>
            <a:r>
              <a:rPr lang="en-US" sz="2000" dirty="0" smtClean="0"/>
              <a:t>Install Java SE JDK 8</a:t>
            </a:r>
            <a:endParaRPr lang="en-US" sz="2000" dirty="0"/>
          </a:p>
        </p:txBody>
      </p:sp>
      <p:sp>
        <p:nvSpPr>
          <p:cNvPr id="6" name="Oval 5"/>
          <p:cNvSpPr/>
          <p:nvPr/>
        </p:nvSpPr>
        <p:spPr bwMode="auto">
          <a:xfrm>
            <a:off x="762000" y="2489688"/>
            <a:ext cx="381000" cy="457200"/>
          </a:xfrm>
          <a:prstGeom prst="ellipse">
            <a:avLst/>
          </a:prstGeom>
          <a:no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lang="en-US" sz="2000" b="1" dirty="0" smtClean="0">
                <a:solidFill>
                  <a:srgbClr val="0000FF"/>
                </a:solidFill>
                <a:latin typeface="Arial" pitchFamily="34" charset="0"/>
              </a:rPr>
              <a:t>2</a:t>
            </a:r>
            <a:endParaRPr kumimoji="0" lang="en-US" sz="2000" b="1" i="0" u="none" strike="noStrike" cap="none" normalizeH="0" baseline="0" dirty="0" smtClean="0">
              <a:ln>
                <a:noFill/>
              </a:ln>
              <a:solidFill>
                <a:srgbClr val="0000FF"/>
              </a:solidFill>
              <a:effectLst/>
              <a:latin typeface="Arial" pitchFamily="34" charset="0"/>
            </a:endParaRPr>
          </a:p>
        </p:txBody>
      </p:sp>
      <p:sp>
        <p:nvSpPr>
          <p:cNvPr id="7" name="TextBox 6"/>
          <p:cNvSpPr txBox="1"/>
          <p:nvPr/>
        </p:nvSpPr>
        <p:spPr>
          <a:xfrm>
            <a:off x="1371600" y="2371695"/>
            <a:ext cx="5791200" cy="400110"/>
          </a:xfrm>
          <a:prstGeom prst="rect">
            <a:avLst/>
          </a:prstGeom>
          <a:noFill/>
        </p:spPr>
        <p:txBody>
          <a:bodyPr wrap="square" rtlCol="0">
            <a:spAutoFit/>
          </a:bodyPr>
          <a:lstStyle/>
          <a:p>
            <a:pPr algn="l"/>
            <a:r>
              <a:rPr lang="en-US" sz="2000" dirty="0" smtClean="0"/>
              <a:t>Install Java ME SDK 8</a:t>
            </a:r>
            <a:endParaRPr lang="en-US" sz="2000" dirty="0"/>
          </a:p>
        </p:txBody>
      </p:sp>
      <p:sp>
        <p:nvSpPr>
          <p:cNvPr id="8" name="Oval 7"/>
          <p:cNvSpPr/>
          <p:nvPr/>
        </p:nvSpPr>
        <p:spPr bwMode="auto">
          <a:xfrm>
            <a:off x="762000" y="3251688"/>
            <a:ext cx="381000" cy="457200"/>
          </a:xfrm>
          <a:prstGeom prst="ellipse">
            <a:avLst/>
          </a:prstGeom>
          <a:no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lang="en-US" sz="2000" b="1" dirty="0" smtClean="0">
                <a:solidFill>
                  <a:srgbClr val="0000FF"/>
                </a:solidFill>
                <a:latin typeface="Arial" pitchFamily="34" charset="0"/>
              </a:rPr>
              <a:t>3</a:t>
            </a:r>
            <a:endParaRPr kumimoji="0" lang="en-US" sz="2000" b="1" i="0" u="none" strike="noStrike" cap="none" normalizeH="0" baseline="0" dirty="0" smtClean="0">
              <a:ln>
                <a:noFill/>
              </a:ln>
              <a:solidFill>
                <a:srgbClr val="0000FF"/>
              </a:solidFill>
              <a:effectLst/>
              <a:latin typeface="Arial" pitchFamily="34" charset="0"/>
            </a:endParaRPr>
          </a:p>
        </p:txBody>
      </p:sp>
      <p:sp>
        <p:nvSpPr>
          <p:cNvPr id="9" name="TextBox 8"/>
          <p:cNvSpPr txBox="1"/>
          <p:nvPr/>
        </p:nvSpPr>
        <p:spPr>
          <a:xfrm>
            <a:off x="1371600" y="3133695"/>
            <a:ext cx="5029200" cy="400110"/>
          </a:xfrm>
          <a:prstGeom prst="rect">
            <a:avLst/>
          </a:prstGeom>
          <a:noFill/>
        </p:spPr>
        <p:txBody>
          <a:bodyPr wrap="square" rtlCol="0">
            <a:spAutoFit/>
          </a:bodyPr>
          <a:lstStyle/>
          <a:p>
            <a:pPr algn="l"/>
            <a:r>
              <a:rPr lang="en-US" sz="2000" dirty="0" smtClean="0"/>
              <a:t>Install </a:t>
            </a:r>
            <a:r>
              <a:rPr lang="en-US" sz="2000" dirty="0" err="1" smtClean="0"/>
              <a:t>NetBeans</a:t>
            </a:r>
            <a:r>
              <a:rPr lang="en-US" sz="2000" dirty="0" smtClean="0"/>
              <a:t> 8 IDE</a:t>
            </a:r>
            <a:endParaRPr lang="en-US" sz="2000" dirty="0"/>
          </a:p>
        </p:txBody>
      </p:sp>
      <p:sp>
        <p:nvSpPr>
          <p:cNvPr id="10" name="Oval 9"/>
          <p:cNvSpPr/>
          <p:nvPr/>
        </p:nvSpPr>
        <p:spPr bwMode="auto">
          <a:xfrm>
            <a:off x="762000" y="4020666"/>
            <a:ext cx="381000" cy="457200"/>
          </a:xfrm>
          <a:prstGeom prst="ellipse">
            <a:avLst/>
          </a:prstGeom>
          <a:no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r>
              <a:rPr lang="en-US" sz="2000" b="1" dirty="0" smtClean="0">
                <a:solidFill>
                  <a:srgbClr val="0000FF"/>
                </a:solidFill>
                <a:latin typeface="Arial" pitchFamily="34" charset="0"/>
              </a:rPr>
              <a:t>4</a:t>
            </a:r>
            <a:endParaRPr kumimoji="0" lang="en-US" sz="2000" b="1" i="0" u="none" strike="noStrike" cap="none" normalizeH="0" baseline="0" dirty="0" smtClean="0">
              <a:ln>
                <a:noFill/>
              </a:ln>
              <a:solidFill>
                <a:srgbClr val="0000FF"/>
              </a:solidFill>
              <a:effectLst/>
              <a:latin typeface="Arial" pitchFamily="34" charset="0"/>
            </a:endParaRPr>
          </a:p>
        </p:txBody>
      </p:sp>
      <p:sp>
        <p:nvSpPr>
          <p:cNvPr id="11" name="TextBox 10"/>
          <p:cNvSpPr txBox="1"/>
          <p:nvPr/>
        </p:nvSpPr>
        <p:spPr>
          <a:xfrm>
            <a:off x="1371600" y="3895695"/>
            <a:ext cx="5029200" cy="400110"/>
          </a:xfrm>
          <a:prstGeom prst="rect">
            <a:avLst/>
          </a:prstGeom>
          <a:noFill/>
        </p:spPr>
        <p:txBody>
          <a:bodyPr wrap="square" rtlCol="0">
            <a:spAutoFit/>
          </a:bodyPr>
          <a:lstStyle/>
          <a:p>
            <a:pPr algn="l"/>
            <a:r>
              <a:rPr lang="en-US" sz="2000" dirty="0" smtClean="0"/>
              <a:t>Install </a:t>
            </a:r>
            <a:r>
              <a:rPr lang="en-US" sz="2000" dirty="0" err="1" smtClean="0"/>
              <a:t>NetBeans</a:t>
            </a:r>
            <a:r>
              <a:rPr lang="en-US" sz="2000" dirty="0" smtClean="0"/>
              <a:t> ME SDK </a:t>
            </a:r>
            <a:r>
              <a:rPr lang="en-US" sz="2000" dirty="0" err="1" smtClean="0"/>
              <a:t>Plugins</a:t>
            </a:r>
            <a:endParaRPr lang="en-US" sz="2000" dirty="0"/>
          </a:p>
        </p:txBody>
      </p:sp>
    </p:spTree>
    <p:custDataLst>
      <p:tags r:id="rId1"/>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Screen Shot 2014-10-27 at 5.54.52 PM.png"/>
          <p:cNvPicPr>
            <a:picLocks noChangeAspect="1"/>
          </p:cNvPicPr>
          <p:nvPr/>
        </p:nvPicPr>
        <p:blipFill>
          <a:blip r:embed="rId4"/>
          <a:stretch>
            <a:fillRect/>
          </a:stretch>
        </p:blipFill>
        <p:spPr>
          <a:xfrm>
            <a:off x="1821543" y="867025"/>
            <a:ext cx="5653314" cy="3581603"/>
          </a:xfrm>
          <a:prstGeom prst="rect">
            <a:avLst/>
          </a:prstGeom>
          <a:ln>
            <a:solidFill>
              <a:schemeClr val="bg2"/>
            </a:solidFill>
          </a:ln>
        </p:spPr>
      </p:pic>
      <p:sp>
        <p:nvSpPr>
          <p:cNvPr id="5" name="Title 1"/>
          <p:cNvSpPr>
            <a:spLocks noGrp="1"/>
          </p:cNvSpPr>
          <p:nvPr>
            <p:ph type="title"/>
          </p:nvPr>
        </p:nvSpPr>
        <p:spPr>
          <a:xfrm>
            <a:off x="804347" y="245539"/>
            <a:ext cx="8229589" cy="406395"/>
          </a:xfrm>
        </p:spPr>
        <p:txBody>
          <a:bodyPr/>
          <a:lstStyle/>
          <a:p>
            <a:r>
              <a:rPr lang="en-US" dirty="0" smtClean="0"/>
              <a:t>Config the Raspberry Pi for Java Development</a:t>
            </a:r>
            <a:endParaRPr lang="en-US" dirty="0"/>
          </a:p>
        </p:txBody>
      </p:sp>
    </p:spTree>
    <p:custDataLst>
      <p:tags r:id="rId1"/>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ME Application Lifecycle Methods</a:t>
            </a:r>
          </a:p>
        </p:txBody>
      </p:sp>
      <p:sp>
        <p:nvSpPr>
          <p:cNvPr id="13" name="TextBox 12"/>
          <p:cNvSpPr txBox="1"/>
          <p:nvPr/>
        </p:nvSpPr>
        <p:spPr>
          <a:xfrm>
            <a:off x="997887" y="921068"/>
            <a:ext cx="7292169" cy="3447098"/>
          </a:xfrm>
          <a:prstGeom prst="rect">
            <a:avLst/>
          </a:prstGeom>
          <a:noFill/>
        </p:spPr>
        <p:txBody>
          <a:bodyPr wrap="square" rtlCol="0">
            <a:spAutoFit/>
          </a:bodyPr>
          <a:lstStyle/>
          <a:p>
            <a:r>
              <a:rPr lang="en-US" dirty="0" err="1" smtClean="0">
                <a:solidFill>
                  <a:schemeClr val="tx2"/>
                </a:solidFill>
                <a:latin typeface="Courier"/>
              </a:rPr>
              <a:t>public class SampleApp extends MIDlet {</a:t>
            </a:r>
          </a:p>
          <a:p>
            <a:r>
              <a:rPr lang="en-US" dirty="0" err="1" smtClean="0">
                <a:solidFill>
                  <a:schemeClr val="tx2"/>
                </a:solidFill>
                <a:latin typeface="Courier"/>
              </a:rPr>
              <a:t>    @Override</a:t>
            </a:r>
          </a:p>
          <a:p>
            <a:r>
              <a:rPr lang="en-US" dirty="0" err="1" smtClean="0">
                <a:solidFill>
                  <a:schemeClr val="tx2"/>
                </a:solidFill>
                <a:latin typeface="Courier"/>
              </a:rPr>
              <a:t>    public void startApp() {</a:t>
            </a:r>
          </a:p>
          <a:p>
            <a:r>
              <a:rPr lang="en-US" dirty="0" err="1" smtClean="0">
                <a:solidFill>
                  <a:schemeClr val="tx2"/>
                </a:solidFill>
                <a:latin typeface="Courier"/>
              </a:rPr>
              <a:t>        System.out.println("Starting...");</a:t>
            </a:r>
          </a:p>
          <a:p>
            <a:r>
              <a:rPr lang="en-US" dirty="0" err="1" smtClean="0">
                <a:solidFill>
                  <a:schemeClr val="tx2"/>
                </a:solidFill>
                <a:latin typeface="Courier"/>
              </a:rPr>
              <a:t>    }</a:t>
            </a:r>
          </a:p>
          <a:p>
            <a:endParaRPr lang="en-US" dirty="0" err="1" smtClean="0">
              <a:solidFill>
                <a:schemeClr val="tx2"/>
              </a:solidFill>
              <a:latin typeface="Courier"/>
            </a:endParaRPr>
          </a:p>
          <a:p>
            <a:r>
              <a:rPr lang="en-US" dirty="0" err="1" smtClean="0">
                <a:solidFill>
                  <a:schemeClr val="tx2"/>
                </a:solidFill>
                <a:latin typeface="Courier"/>
              </a:rPr>
              <a:t>    @Override</a:t>
            </a:r>
          </a:p>
          <a:p>
            <a:r>
              <a:rPr lang="en-US" dirty="0" err="1" smtClean="0">
                <a:solidFill>
                  <a:schemeClr val="tx2"/>
                </a:solidFill>
                <a:latin typeface="Courier"/>
              </a:rPr>
              <a:t>    public void destroyApp(boolean unconditional) {</a:t>
            </a:r>
          </a:p>
          <a:p>
            <a:r>
              <a:rPr lang="en-US" dirty="0" err="1" smtClean="0">
                <a:solidFill>
                  <a:schemeClr val="tx2"/>
                </a:solidFill>
                <a:latin typeface="Courier"/>
              </a:rPr>
              <a:t>        System.out.println("Destroying...");</a:t>
            </a:r>
          </a:p>
          <a:p>
            <a:r>
              <a:rPr lang="en-US" dirty="0" err="1" smtClean="0">
                <a:solidFill>
                  <a:schemeClr val="tx2"/>
                </a:solidFill>
                <a:latin typeface="Courier"/>
              </a:rPr>
              <a:t>    }</a:t>
            </a:r>
          </a:p>
          <a:p>
            <a:r>
              <a:rPr lang="en-US" dirty="0" err="1" smtClean="0">
                <a:solidFill>
                  <a:schemeClr val="tx2"/>
                </a:solidFill>
                <a:latin typeface="Courier"/>
              </a:rPr>
              <a:t>}</a:t>
            </a:r>
          </a:p>
          <a:p>
            <a:endParaRPr lang="en-US" sz="2000" dirty="0" err="1" smtClean="0">
              <a:solidFill>
                <a:schemeClr val="tx2"/>
              </a:solidFill>
            </a:endParaRPr>
          </a:p>
        </p:txBody>
      </p:sp>
    </p:spTree>
    <p:custDataLst>
      <p:tags r:id="rId1"/>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27" name="Picture 3" descr="C:\Users\tmcginn\Documents\Curr Devel\RaspberryPi_OBEs\Video\ClipArt\cnt731405.gif"/>
          <p:cNvPicPr>
            <a:picLocks noChangeAspect="1" noChangeArrowheads="1"/>
          </p:cNvPicPr>
          <p:nvPr/>
        </p:nvPicPr>
        <p:blipFill>
          <a:blip r:embed="rId4" cstate="print"/>
          <a:srcRect/>
          <a:stretch>
            <a:fillRect/>
          </a:stretch>
        </p:blipFill>
        <p:spPr bwMode="auto">
          <a:xfrm>
            <a:off x="3334515" y="1427040"/>
            <a:ext cx="285750" cy="540068"/>
          </a:xfrm>
          <a:prstGeom prst="rect">
            <a:avLst/>
          </a:prstGeom>
          <a:noFill/>
        </p:spPr>
      </p:pic>
      <p:grpSp>
        <p:nvGrpSpPr>
          <p:cNvPr id="10" name="Group 9"/>
          <p:cNvGrpSpPr/>
          <p:nvPr/>
        </p:nvGrpSpPr>
        <p:grpSpPr>
          <a:xfrm>
            <a:off x="6707103" y="1419308"/>
            <a:ext cx="1645920" cy="1645920"/>
            <a:chOff x="6821404" y="2712704"/>
            <a:chExt cx="1645920" cy="1645920"/>
          </a:xfrm>
        </p:grpSpPr>
        <p:pic>
          <p:nvPicPr>
            <p:cNvPr id="1030" name="Picture 6" descr="C:\Users\tmcginn\Documents\Curr Devel\RaspberryPi_OBEs\Video\ClipArt\cnt1661723.gif"/>
            <p:cNvPicPr>
              <a:picLocks noChangeAspect="1" noChangeArrowheads="1"/>
            </p:cNvPicPr>
            <p:nvPr/>
          </p:nvPicPr>
          <p:blipFill>
            <a:blip r:embed="rId5" cstate="print"/>
            <a:srcRect/>
            <a:stretch>
              <a:fillRect/>
            </a:stretch>
          </p:blipFill>
          <p:spPr bwMode="auto">
            <a:xfrm>
              <a:off x="6821404" y="2712704"/>
              <a:ext cx="1645920" cy="1645920"/>
            </a:xfrm>
            <a:prstGeom prst="rect">
              <a:avLst/>
            </a:prstGeom>
            <a:noFill/>
          </p:spPr>
        </p:pic>
        <p:pic>
          <p:nvPicPr>
            <p:cNvPr id="1031" name="Picture 7" descr="C:\Users\tmcginn\Documents\Curr Devel\RaspberryPi_OBEs\Video\ClipArt\cnt204602.gif"/>
            <p:cNvPicPr>
              <a:picLocks noChangeAspect="1" noChangeArrowheads="1"/>
            </p:cNvPicPr>
            <p:nvPr/>
          </p:nvPicPr>
          <p:blipFill>
            <a:blip r:embed="rId6" cstate="print"/>
            <a:srcRect/>
            <a:stretch>
              <a:fillRect/>
            </a:stretch>
          </p:blipFill>
          <p:spPr bwMode="auto">
            <a:xfrm>
              <a:off x="7086516" y="2939883"/>
              <a:ext cx="624840" cy="868680"/>
            </a:xfrm>
            <a:prstGeom prst="rect">
              <a:avLst/>
            </a:prstGeom>
            <a:noFill/>
          </p:spPr>
        </p:pic>
      </p:grpSp>
      <p:grpSp>
        <p:nvGrpSpPr>
          <p:cNvPr id="13" name="Group 12"/>
          <p:cNvGrpSpPr/>
          <p:nvPr/>
        </p:nvGrpSpPr>
        <p:grpSpPr>
          <a:xfrm>
            <a:off x="977593" y="1407906"/>
            <a:ext cx="2188412" cy="1657350"/>
            <a:chOff x="3194384" y="1860216"/>
            <a:chExt cx="2188412" cy="1657350"/>
          </a:xfrm>
        </p:grpSpPr>
        <p:sp>
          <p:nvSpPr>
            <p:cNvPr id="11" name="Rectangle 10"/>
            <p:cNvSpPr/>
            <p:nvPr/>
          </p:nvSpPr>
          <p:spPr>
            <a:xfrm>
              <a:off x="3398921" y="1870910"/>
              <a:ext cx="439154" cy="655720"/>
            </a:xfrm>
            <a:prstGeom prst="rect">
              <a:avLst/>
            </a:prstGeom>
            <a:solidFill>
              <a:srgbClr val="B3B3B3"/>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tmcginn\Documents\Curr Devel\RaspberryPi_OBEs\Video\ClipArt\cnt204170.gif"/>
            <p:cNvPicPr>
              <a:picLocks noChangeAspect="1" noChangeArrowheads="1"/>
            </p:cNvPicPr>
            <p:nvPr/>
          </p:nvPicPr>
          <p:blipFill>
            <a:blip r:embed="rId7" cstate="print"/>
            <a:srcRect/>
            <a:stretch>
              <a:fillRect/>
            </a:stretch>
          </p:blipFill>
          <p:spPr bwMode="auto">
            <a:xfrm>
              <a:off x="3453983" y="1860216"/>
              <a:ext cx="1928813" cy="1657350"/>
            </a:xfrm>
            <a:prstGeom prst="rect">
              <a:avLst/>
            </a:prstGeom>
            <a:noFill/>
          </p:spPr>
        </p:pic>
        <p:sp>
          <p:nvSpPr>
            <p:cNvPr id="12" name="Curved Right Arrow 11"/>
            <p:cNvSpPr/>
            <p:nvPr/>
          </p:nvSpPr>
          <p:spPr>
            <a:xfrm>
              <a:off x="3194384" y="1864892"/>
              <a:ext cx="192505" cy="150395"/>
            </a:xfrm>
            <a:prstGeom prst="curvedRightArrow">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 name="Group 13"/>
          <p:cNvGrpSpPr/>
          <p:nvPr/>
        </p:nvGrpSpPr>
        <p:grpSpPr>
          <a:xfrm>
            <a:off x="4405970" y="1306164"/>
            <a:ext cx="505535" cy="1042988"/>
            <a:chOff x="5499268" y="3202990"/>
            <a:chExt cx="505535" cy="1042988"/>
          </a:xfrm>
        </p:grpSpPr>
        <p:pic>
          <p:nvPicPr>
            <p:cNvPr id="1032" name="Picture 8" descr="C:\Users\tmcginn\Documents\Curr Devel\RaspberryPi_OBEs\Video\ClipArt\cnt205154.gif"/>
            <p:cNvPicPr>
              <a:picLocks noChangeAspect="1" noChangeArrowheads="1"/>
            </p:cNvPicPr>
            <p:nvPr/>
          </p:nvPicPr>
          <p:blipFill>
            <a:blip r:embed="rId8" cstate="print"/>
            <a:srcRect/>
            <a:stretch>
              <a:fillRect/>
            </a:stretch>
          </p:blipFill>
          <p:spPr bwMode="auto">
            <a:xfrm>
              <a:off x="5569034" y="3202990"/>
              <a:ext cx="435769" cy="1042988"/>
            </a:xfrm>
            <a:prstGeom prst="rect">
              <a:avLst/>
            </a:prstGeom>
            <a:noFill/>
          </p:spPr>
        </p:pic>
        <p:pic>
          <p:nvPicPr>
            <p:cNvPr id="1028" name="Picture 4" descr="C:\Users\tmcginn\Documents\Curr Devel\RaspberryPi_OBEs\Video\ClipArt\cnt205153.gif"/>
            <p:cNvPicPr>
              <a:picLocks noChangeAspect="1" noChangeArrowheads="1"/>
            </p:cNvPicPr>
            <p:nvPr/>
          </p:nvPicPr>
          <p:blipFill>
            <a:blip r:embed="rId9" cstate="print"/>
            <a:srcRect/>
            <a:stretch>
              <a:fillRect/>
            </a:stretch>
          </p:blipFill>
          <p:spPr bwMode="auto">
            <a:xfrm>
              <a:off x="5499268" y="3391737"/>
              <a:ext cx="252413" cy="226219"/>
            </a:xfrm>
            <a:prstGeom prst="rect">
              <a:avLst/>
            </a:prstGeom>
            <a:noFill/>
          </p:spPr>
        </p:pic>
      </p:grpSp>
      <p:sp>
        <p:nvSpPr>
          <p:cNvPr id="15" name="Right Arrow 14"/>
          <p:cNvSpPr/>
          <p:nvPr/>
        </p:nvSpPr>
        <p:spPr>
          <a:xfrm>
            <a:off x="3316388" y="2279984"/>
            <a:ext cx="3392906" cy="397042"/>
          </a:xfrm>
          <a:prstGeom prst="rightArrow">
            <a:avLst/>
          </a:prstGeom>
          <a:solidFill>
            <a:srgbClr val="8BA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625573" y="3571631"/>
            <a:ext cx="7260493" cy="646331"/>
          </a:xfrm>
          <a:prstGeom prst="rect">
            <a:avLst/>
          </a:prstGeom>
          <a:noFill/>
        </p:spPr>
        <p:txBody>
          <a:bodyPr wrap="square" rtlCol="0">
            <a:spAutoFit/>
          </a:bodyPr>
          <a:lstStyle/>
          <a:p>
            <a:r>
              <a:rPr lang="en-US" dirty="0" smtClean="0">
                <a:solidFill>
                  <a:schemeClr val="tx2"/>
                </a:solidFill>
              </a:rPr>
              <a:t>In this course, you will build a prototype of an embedded device to collect, store, analyze and share data from a shipping container.</a:t>
            </a:r>
          </a:p>
        </p:txBody>
      </p:sp>
      <p:pic>
        <p:nvPicPr>
          <p:cNvPr id="1034" name="Picture 10" descr="C:\Users\tmcginn\Documents\Curr Devel\RaspberryPi_OBEs\Video\ClipArt\Raspberry-Pi-2.jpg"/>
          <p:cNvPicPr>
            <a:picLocks noChangeAspect="1" noChangeArrowheads="1"/>
          </p:cNvPicPr>
          <p:nvPr/>
        </p:nvPicPr>
        <p:blipFill>
          <a:blip r:embed="rId10" cstate="print"/>
          <a:srcRect/>
          <a:stretch>
            <a:fillRect/>
          </a:stretch>
        </p:blipFill>
        <p:spPr bwMode="auto">
          <a:xfrm>
            <a:off x="671787" y="3555021"/>
            <a:ext cx="975360" cy="523875"/>
          </a:xfrm>
          <a:prstGeom prst="rect">
            <a:avLst/>
          </a:prstGeom>
          <a:noFill/>
        </p:spPr>
      </p:pic>
      <p:sp>
        <p:nvSpPr>
          <p:cNvPr id="21" name="TextBox 20"/>
          <p:cNvSpPr txBox="1"/>
          <p:nvPr/>
        </p:nvSpPr>
        <p:spPr>
          <a:xfrm>
            <a:off x="734648" y="1047267"/>
            <a:ext cx="1300356" cy="276999"/>
          </a:xfrm>
          <a:prstGeom prst="rect">
            <a:avLst/>
          </a:prstGeom>
          <a:noFill/>
        </p:spPr>
        <p:txBody>
          <a:bodyPr wrap="none" rtlCol="0">
            <a:spAutoFit/>
          </a:bodyPr>
          <a:lstStyle/>
          <a:p>
            <a:r>
              <a:rPr lang="en-US" sz="1200" dirty="0" smtClean="0">
                <a:solidFill>
                  <a:schemeClr val="tx2"/>
                </a:solidFill>
              </a:rPr>
              <a:t>Door open/close</a:t>
            </a:r>
          </a:p>
        </p:txBody>
      </p:sp>
      <p:sp>
        <p:nvSpPr>
          <p:cNvPr id="22" name="TextBox 21"/>
          <p:cNvSpPr txBox="1"/>
          <p:nvPr/>
        </p:nvSpPr>
        <p:spPr>
          <a:xfrm>
            <a:off x="2911235" y="887060"/>
            <a:ext cx="1046056" cy="461665"/>
          </a:xfrm>
          <a:prstGeom prst="rect">
            <a:avLst/>
          </a:prstGeom>
          <a:noFill/>
        </p:spPr>
        <p:txBody>
          <a:bodyPr wrap="none" rtlCol="0">
            <a:spAutoFit/>
          </a:bodyPr>
          <a:lstStyle/>
          <a:p>
            <a:pPr algn="ctr"/>
            <a:r>
              <a:rPr lang="en-US" sz="1200" dirty="0" smtClean="0">
                <a:solidFill>
                  <a:schemeClr val="tx2"/>
                </a:solidFill>
              </a:rPr>
              <a:t>Pressure/</a:t>
            </a:r>
            <a:br>
              <a:rPr lang="en-US" sz="1200" dirty="0" smtClean="0">
                <a:solidFill>
                  <a:schemeClr val="tx2"/>
                </a:solidFill>
              </a:rPr>
            </a:br>
            <a:r>
              <a:rPr lang="en-US" sz="1200" dirty="0" smtClean="0">
                <a:solidFill>
                  <a:schemeClr val="tx2"/>
                </a:solidFill>
              </a:rPr>
              <a:t>Temperature</a:t>
            </a:r>
          </a:p>
        </p:txBody>
      </p:sp>
      <p:sp>
        <p:nvSpPr>
          <p:cNvPr id="23" name="TextBox 22"/>
          <p:cNvSpPr txBox="1"/>
          <p:nvPr/>
        </p:nvSpPr>
        <p:spPr>
          <a:xfrm>
            <a:off x="4353180" y="883148"/>
            <a:ext cx="806631" cy="461665"/>
          </a:xfrm>
          <a:prstGeom prst="rect">
            <a:avLst/>
          </a:prstGeom>
          <a:noFill/>
        </p:spPr>
        <p:txBody>
          <a:bodyPr wrap="none" rtlCol="0">
            <a:spAutoFit/>
          </a:bodyPr>
          <a:lstStyle/>
          <a:p>
            <a:pPr algn="ctr"/>
            <a:r>
              <a:rPr lang="en-US" sz="1200" dirty="0" smtClean="0">
                <a:solidFill>
                  <a:schemeClr val="tx2"/>
                </a:solidFill>
              </a:rPr>
              <a:t>Location/</a:t>
            </a:r>
            <a:br>
              <a:rPr lang="en-US" sz="1200" dirty="0" smtClean="0">
                <a:solidFill>
                  <a:schemeClr val="tx2"/>
                </a:solidFill>
              </a:rPr>
            </a:br>
            <a:r>
              <a:rPr lang="en-US" sz="1200" dirty="0" smtClean="0">
                <a:solidFill>
                  <a:schemeClr val="tx2"/>
                </a:solidFill>
              </a:rPr>
              <a:t>Altitude</a:t>
            </a:r>
          </a:p>
        </p:txBody>
      </p:sp>
      <p:sp>
        <p:nvSpPr>
          <p:cNvPr id="26" name="TextBox 25"/>
          <p:cNvSpPr txBox="1"/>
          <p:nvPr/>
        </p:nvSpPr>
        <p:spPr>
          <a:xfrm>
            <a:off x="6787560" y="1058993"/>
            <a:ext cx="1120820" cy="276999"/>
          </a:xfrm>
          <a:prstGeom prst="rect">
            <a:avLst/>
          </a:prstGeom>
          <a:noFill/>
        </p:spPr>
        <p:txBody>
          <a:bodyPr wrap="none" rtlCol="0">
            <a:spAutoFit/>
          </a:bodyPr>
          <a:lstStyle/>
          <a:p>
            <a:r>
              <a:rPr lang="en-US" sz="1200" dirty="0" smtClean="0">
                <a:solidFill>
                  <a:schemeClr val="tx2"/>
                </a:solidFill>
              </a:rPr>
              <a:t>Client Display</a:t>
            </a:r>
          </a:p>
        </p:txBody>
      </p:sp>
      <p:pic>
        <p:nvPicPr>
          <p:cNvPr id="1035" name="Picture 11" descr="C:\Users\tmcginn\Documents\Curr Devel\RaspberryPi_OBEs\Video\ClipArt\cnt1827106.png"/>
          <p:cNvPicPr>
            <a:picLocks noChangeAspect="1" noChangeArrowheads="1"/>
          </p:cNvPicPr>
          <p:nvPr/>
        </p:nvPicPr>
        <p:blipFill>
          <a:blip r:embed="rId11" cstate="print"/>
          <a:srcRect/>
          <a:stretch>
            <a:fillRect/>
          </a:stretch>
        </p:blipFill>
        <p:spPr bwMode="auto">
          <a:xfrm>
            <a:off x="5369902" y="1337286"/>
            <a:ext cx="952500" cy="952500"/>
          </a:xfrm>
          <a:prstGeom prst="rect">
            <a:avLst/>
          </a:prstGeom>
          <a:noFill/>
        </p:spPr>
      </p:pic>
      <p:sp>
        <p:nvSpPr>
          <p:cNvPr id="28" name="TextBox 27"/>
          <p:cNvSpPr txBox="1"/>
          <p:nvPr/>
        </p:nvSpPr>
        <p:spPr>
          <a:xfrm>
            <a:off x="5545010" y="1066807"/>
            <a:ext cx="721672" cy="276999"/>
          </a:xfrm>
          <a:prstGeom prst="rect">
            <a:avLst/>
          </a:prstGeom>
          <a:noFill/>
        </p:spPr>
        <p:txBody>
          <a:bodyPr wrap="none" rtlCol="0">
            <a:spAutoFit/>
          </a:bodyPr>
          <a:lstStyle/>
          <a:p>
            <a:r>
              <a:rPr lang="en-US" sz="1200" dirty="0" smtClean="0">
                <a:solidFill>
                  <a:schemeClr val="tx2"/>
                </a:solidFill>
              </a:rPr>
              <a:t>Storage</a:t>
            </a:r>
          </a:p>
        </p:txBody>
      </p:sp>
      <p:sp>
        <p:nvSpPr>
          <p:cNvPr id="2" name="Title 1"/>
          <p:cNvSpPr>
            <a:spLocks noGrp="1"/>
          </p:cNvSpPr>
          <p:nvPr>
            <p:ph type="title"/>
          </p:nvPr>
        </p:nvSpPr>
        <p:spPr/>
        <p:txBody>
          <a:bodyPr/>
          <a:lstStyle/>
          <a:p>
            <a:r>
              <a:rPr lang="en-US" dirty="0" smtClean="0"/>
              <a:t>Our Project</a:t>
            </a:r>
            <a:endParaRPr lang="en-US" dirty="0"/>
          </a:p>
        </p:txBody>
      </p:sp>
      <p:sp>
        <p:nvSpPr>
          <p:cNvPr id="24" name="TextBox 23"/>
          <p:cNvSpPr txBox="1"/>
          <p:nvPr/>
        </p:nvSpPr>
        <p:spPr>
          <a:xfrm>
            <a:off x="997876" y="739645"/>
            <a:ext cx="607545" cy="276999"/>
          </a:xfrm>
          <a:prstGeom prst="rect">
            <a:avLst/>
          </a:prstGeom>
          <a:noFill/>
        </p:spPr>
        <p:txBody>
          <a:bodyPr wrap="none" rtlCol="0">
            <a:spAutoFit/>
          </a:bodyPr>
          <a:lstStyle/>
          <a:p>
            <a:r>
              <a:rPr lang="en-US" sz="1200" b="1" i="1" dirty="0" err="1" smtClean="0">
                <a:solidFill>
                  <a:srgbClr val="3366FF"/>
                </a:solidFill>
              </a:rPr>
              <a:t>GPIO</a:t>
            </a:r>
          </a:p>
        </p:txBody>
      </p:sp>
      <p:sp>
        <p:nvSpPr>
          <p:cNvPr id="25" name="TextBox 24"/>
          <p:cNvSpPr txBox="1"/>
          <p:nvPr/>
        </p:nvSpPr>
        <p:spPr>
          <a:xfrm>
            <a:off x="3222789" y="661778"/>
            <a:ext cx="433694" cy="276999"/>
          </a:xfrm>
          <a:prstGeom prst="rect">
            <a:avLst/>
          </a:prstGeom>
          <a:noFill/>
        </p:spPr>
        <p:txBody>
          <a:bodyPr wrap="none" rtlCol="0">
            <a:spAutoFit/>
          </a:bodyPr>
          <a:lstStyle/>
          <a:p>
            <a:r>
              <a:rPr lang="en-US" sz="1200" b="1" i="1" dirty="0" err="1" smtClean="0">
                <a:solidFill>
                  <a:srgbClr val="3366FF"/>
                </a:solidFill>
              </a:rPr>
              <a:t>I</a:t>
            </a:r>
            <a:r>
              <a:rPr lang="en-US" sz="1200" b="1" i="1" baseline="30000" dirty="0" err="1" smtClean="0">
                <a:solidFill>
                  <a:srgbClr val="3366FF"/>
                </a:solidFill>
              </a:rPr>
              <a:t>2</a:t>
            </a:r>
            <a:r>
              <a:rPr lang="en-US" sz="1200" b="1" i="1" dirty="0" err="1" smtClean="0">
                <a:solidFill>
                  <a:srgbClr val="3366FF"/>
                </a:solidFill>
              </a:rPr>
              <a:t>C</a:t>
            </a:r>
          </a:p>
        </p:txBody>
      </p:sp>
      <p:sp>
        <p:nvSpPr>
          <p:cNvPr id="27" name="TextBox 26"/>
          <p:cNvSpPr txBox="1"/>
          <p:nvPr/>
        </p:nvSpPr>
        <p:spPr>
          <a:xfrm>
            <a:off x="4254438" y="653689"/>
            <a:ext cx="1057864" cy="276999"/>
          </a:xfrm>
          <a:prstGeom prst="rect">
            <a:avLst/>
          </a:prstGeom>
          <a:noFill/>
        </p:spPr>
        <p:txBody>
          <a:bodyPr wrap="none" rtlCol="0">
            <a:spAutoFit/>
          </a:bodyPr>
          <a:lstStyle/>
          <a:p>
            <a:r>
              <a:rPr lang="en-US" sz="1200" b="1" i="1" dirty="0" err="1" smtClean="0">
                <a:solidFill>
                  <a:srgbClr val="3366FF"/>
                </a:solidFill>
              </a:rPr>
              <a:t>GPS, UART</a:t>
            </a:r>
          </a:p>
        </p:txBody>
      </p:sp>
      <p:sp>
        <p:nvSpPr>
          <p:cNvPr id="29" name="TextBox 28"/>
          <p:cNvSpPr txBox="1"/>
          <p:nvPr/>
        </p:nvSpPr>
        <p:spPr>
          <a:xfrm>
            <a:off x="5655927" y="666535"/>
            <a:ext cx="564715" cy="276999"/>
          </a:xfrm>
          <a:prstGeom prst="rect">
            <a:avLst/>
          </a:prstGeom>
          <a:noFill/>
        </p:spPr>
        <p:txBody>
          <a:bodyPr wrap="none" rtlCol="0">
            <a:spAutoFit/>
          </a:bodyPr>
          <a:lstStyle/>
          <a:p>
            <a:r>
              <a:rPr lang="en-US" sz="1200" b="1" i="1" dirty="0" err="1" smtClean="0">
                <a:solidFill>
                  <a:srgbClr val="3366FF"/>
                </a:solidFill>
              </a:rPr>
              <a:t>RMS</a:t>
            </a:r>
          </a:p>
        </p:txBody>
      </p:sp>
      <p:sp>
        <p:nvSpPr>
          <p:cNvPr id="30" name="TextBox 29"/>
          <p:cNvSpPr txBox="1"/>
          <p:nvPr/>
        </p:nvSpPr>
        <p:spPr>
          <a:xfrm>
            <a:off x="6980658" y="658444"/>
            <a:ext cx="761734" cy="276999"/>
          </a:xfrm>
          <a:prstGeom prst="rect">
            <a:avLst/>
          </a:prstGeom>
          <a:noFill/>
        </p:spPr>
        <p:txBody>
          <a:bodyPr wrap="none" rtlCol="0">
            <a:spAutoFit/>
          </a:bodyPr>
          <a:lstStyle/>
          <a:p>
            <a:r>
              <a:rPr lang="en-US" sz="1200" b="1" i="1" dirty="0" err="1" smtClean="0">
                <a:solidFill>
                  <a:srgbClr val="3366FF"/>
                </a:solidFill>
              </a:rPr>
              <a:t>JavaFX</a:t>
            </a:r>
          </a:p>
        </p:txBody>
      </p:sp>
      <p:sp>
        <p:nvSpPr>
          <p:cNvPr id="31" name="TextBox 30"/>
          <p:cNvSpPr txBox="1"/>
          <p:nvPr/>
        </p:nvSpPr>
        <p:spPr>
          <a:xfrm>
            <a:off x="2901793" y="319867"/>
            <a:ext cx="3504153" cy="276999"/>
          </a:xfrm>
          <a:prstGeom prst="rect">
            <a:avLst/>
          </a:prstGeom>
          <a:noFill/>
        </p:spPr>
        <p:txBody>
          <a:bodyPr wrap="square" rtlCol="0">
            <a:spAutoFit/>
          </a:bodyPr>
          <a:lstStyle/>
          <a:p>
            <a:r>
              <a:rPr lang="en-US" sz="1200" b="1" i="1" dirty="0" err="1" smtClean="0">
                <a:solidFill>
                  <a:srgbClr val="3366FF"/>
                </a:solidFill>
              </a:rPr>
              <a:t>... and Some Relevant Concepts Discussed</a:t>
            </a:r>
          </a:p>
        </p:txBody>
      </p:sp>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639449533"/>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Lesson </a:t>
            </a:r>
            <a:r>
              <a:rPr lang="en-US" dirty="0" smtClean="0"/>
              <a:t>2:</a:t>
            </a:r>
            <a:r>
              <a:rPr lang="en-US" dirty="0"/>
              <a:t/>
            </a:r>
            <a:br>
              <a:rPr lang="en-US" dirty="0"/>
            </a:br>
            <a:r>
              <a:rPr lang="en-US" dirty="0"/>
              <a:t>Using the </a:t>
            </a:r>
            <a:r>
              <a:rPr lang="en-US" dirty="0" smtClean="0"/>
              <a:t>GPIO and I2C on the Raspberry Pi</a:t>
            </a:r>
            <a:endParaRPr lang="en-US" dirty="0"/>
          </a:p>
        </p:txBody>
      </p:sp>
      <p:pic>
        <p:nvPicPr>
          <p:cNvPr id="9" name="Picture 8" descr="duke.png"/>
          <p:cNvPicPr>
            <a:picLocks noChangeAspect="1"/>
          </p:cNvPicPr>
          <p:nvPr/>
        </p:nvPicPr>
        <p:blipFill>
          <a:blip r:embed="rId4"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tretch>
            <a:fillRect/>
          </a:stretch>
        </p:blipFill>
        <p:spPr>
          <a:xfrm>
            <a:off x="6034137" y="1251187"/>
            <a:ext cx="2979167" cy="2979167"/>
          </a:xfrm>
          <a:prstGeom prst="rect">
            <a:avLst/>
          </a:prstGeom>
        </p:spPr>
      </p:pic>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2090915524"/>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27" name="Picture 3" descr="C:\Users\tmcginn\Documents\Curr Devel\RaspberryPi_OBEs\Video\ClipArt\cnt731405.gif"/>
          <p:cNvPicPr>
            <a:picLocks noChangeAspect="1" noChangeArrowheads="1"/>
          </p:cNvPicPr>
          <p:nvPr/>
        </p:nvPicPr>
        <p:blipFill>
          <a:blip r:embed="rId4" cstate="print"/>
          <a:srcRect/>
          <a:stretch>
            <a:fillRect/>
          </a:stretch>
        </p:blipFill>
        <p:spPr bwMode="auto">
          <a:xfrm>
            <a:off x="3334515" y="1427040"/>
            <a:ext cx="285750" cy="540068"/>
          </a:xfrm>
          <a:prstGeom prst="rect">
            <a:avLst/>
          </a:prstGeom>
          <a:noFill/>
        </p:spPr>
      </p:pic>
      <p:grpSp>
        <p:nvGrpSpPr>
          <p:cNvPr id="10" name="Group 9"/>
          <p:cNvGrpSpPr/>
          <p:nvPr/>
        </p:nvGrpSpPr>
        <p:grpSpPr>
          <a:xfrm>
            <a:off x="6707103" y="1419308"/>
            <a:ext cx="1645920" cy="1645920"/>
            <a:chOff x="6821404" y="2712704"/>
            <a:chExt cx="1645920" cy="1645920"/>
          </a:xfrm>
        </p:grpSpPr>
        <p:pic>
          <p:nvPicPr>
            <p:cNvPr id="1030" name="Picture 6" descr="C:\Users\tmcginn\Documents\Curr Devel\RaspberryPi_OBEs\Video\ClipArt\cnt1661723.gif"/>
            <p:cNvPicPr>
              <a:picLocks noChangeAspect="1" noChangeArrowheads="1"/>
            </p:cNvPicPr>
            <p:nvPr/>
          </p:nvPicPr>
          <p:blipFill>
            <a:blip r:embed="rId5" cstate="print"/>
            <a:srcRect/>
            <a:stretch>
              <a:fillRect/>
            </a:stretch>
          </p:blipFill>
          <p:spPr bwMode="auto">
            <a:xfrm>
              <a:off x="6821404" y="2712704"/>
              <a:ext cx="1645920" cy="1645920"/>
            </a:xfrm>
            <a:prstGeom prst="rect">
              <a:avLst/>
            </a:prstGeom>
            <a:noFill/>
          </p:spPr>
        </p:pic>
        <p:pic>
          <p:nvPicPr>
            <p:cNvPr id="1031" name="Picture 7" descr="C:\Users\tmcginn\Documents\Curr Devel\RaspberryPi_OBEs\Video\ClipArt\cnt204602.gif"/>
            <p:cNvPicPr>
              <a:picLocks noChangeAspect="1" noChangeArrowheads="1"/>
            </p:cNvPicPr>
            <p:nvPr/>
          </p:nvPicPr>
          <p:blipFill>
            <a:blip r:embed="rId6" cstate="print"/>
            <a:srcRect/>
            <a:stretch>
              <a:fillRect/>
            </a:stretch>
          </p:blipFill>
          <p:spPr bwMode="auto">
            <a:xfrm>
              <a:off x="7086516" y="2939883"/>
              <a:ext cx="624840" cy="868680"/>
            </a:xfrm>
            <a:prstGeom prst="rect">
              <a:avLst/>
            </a:prstGeom>
            <a:noFill/>
          </p:spPr>
        </p:pic>
      </p:grpSp>
      <p:grpSp>
        <p:nvGrpSpPr>
          <p:cNvPr id="13" name="Group 12"/>
          <p:cNvGrpSpPr/>
          <p:nvPr/>
        </p:nvGrpSpPr>
        <p:grpSpPr>
          <a:xfrm>
            <a:off x="977593" y="1407906"/>
            <a:ext cx="2188412" cy="1657350"/>
            <a:chOff x="3194384" y="1860216"/>
            <a:chExt cx="2188412" cy="1657350"/>
          </a:xfrm>
        </p:grpSpPr>
        <p:sp>
          <p:nvSpPr>
            <p:cNvPr id="11" name="Rectangle 10"/>
            <p:cNvSpPr/>
            <p:nvPr/>
          </p:nvSpPr>
          <p:spPr>
            <a:xfrm>
              <a:off x="3398921" y="1870910"/>
              <a:ext cx="439154" cy="655720"/>
            </a:xfrm>
            <a:prstGeom prst="rect">
              <a:avLst/>
            </a:prstGeom>
            <a:solidFill>
              <a:srgbClr val="B3B3B3"/>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tmcginn\Documents\Curr Devel\RaspberryPi_OBEs\Video\ClipArt\cnt204170.gif"/>
            <p:cNvPicPr>
              <a:picLocks noChangeAspect="1" noChangeArrowheads="1"/>
            </p:cNvPicPr>
            <p:nvPr/>
          </p:nvPicPr>
          <p:blipFill>
            <a:blip r:embed="rId7" cstate="print"/>
            <a:srcRect/>
            <a:stretch>
              <a:fillRect/>
            </a:stretch>
          </p:blipFill>
          <p:spPr bwMode="auto">
            <a:xfrm>
              <a:off x="3453983" y="1860216"/>
              <a:ext cx="1928813" cy="1657350"/>
            </a:xfrm>
            <a:prstGeom prst="rect">
              <a:avLst/>
            </a:prstGeom>
            <a:noFill/>
          </p:spPr>
        </p:pic>
        <p:sp>
          <p:nvSpPr>
            <p:cNvPr id="12" name="Curved Right Arrow 11"/>
            <p:cNvSpPr/>
            <p:nvPr/>
          </p:nvSpPr>
          <p:spPr>
            <a:xfrm>
              <a:off x="3194384" y="1864892"/>
              <a:ext cx="192505" cy="150395"/>
            </a:xfrm>
            <a:prstGeom prst="curvedRightArrow">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 name="Group 13"/>
          <p:cNvGrpSpPr/>
          <p:nvPr/>
        </p:nvGrpSpPr>
        <p:grpSpPr>
          <a:xfrm>
            <a:off x="4405970" y="1306164"/>
            <a:ext cx="505535" cy="1042988"/>
            <a:chOff x="5499268" y="3202990"/>
            <a:chExt cx="505535" cy="1042988"/>
          </a:xfrm>
        </p:grpSpPr>
        <p:pic>
          <p:nvPicPr>
            <p:cNvPr id="1032" name="Picture 8" descr="C:\Users\tmcginn\Documents\Curr Devel\RaspberryPi_OBEs\Video\ClipArt\cnt205154.gif"/>
            <p:cNvPicPr>
              <a:picLocks noChangeAspect="1" noChangeArrowheads="1"/>
            </p:cNvPicPr>
            <p:nvPr/>
          </p:nvPicPr>
          <p:blipFill>
            <a:blip r:embed="rId8" cstate="print"/>
            <a:srcRect/>
            <a:stretch>
              <a:fillRect/>
            </a:stretch>
          </p:blipFill>
          <p:spPr bwMode="auto">
            <a:xfrm>
              <a:off x="5569034" y="3202990"/>
              <a:ext cx="435769" cy="1042988"/>
            </a:xfrm>
            <a:prstGeom prst="rect">
              <a:avLst/>
            </a:prstGeom>
            <a:noFill/>
          </p:spPr>
        </p:pic>
        <p:pic>
          <p:nvPicPr>
            <p:cNvPr id="1028" name="Picture 4" descr="C:\Users\tmcginn\Documents\Curr Devel\RaspberryPi_OBEs\Video\ClipArt\cnt205153.gif"/>
            <p:cNvPicPr>
              <a:picLocks noChangeAspect="1" noChangeArrowheads="1"/>
            </p:cNvPicPr>
            <p:nvPr/>
          </p:nvPicPr>
          <p:blipFill>
            <a:blip r:embed="rId9" cstate="print"/>
            <a:srcRect/>
            <a:stretch>
              <a:fillRect/>
            </a:stretch>
          </p:blipFill>
          <p:spPr bwMode="auto">
            <a:xfrm>
              <a:off x="5499268" y="3391737"/>
              <a:ext cx="252413" cy="226219"/>
            </a:xfrm>
            <a:prstGeom prst="rect">
              <a:avLst/>
            </a:prstGeom>
            <a:noFill/>
          </p:spPr>
        </p:pic>
      </p:grpSp>
      <p:sp>
        <p:nvSpPr>
          <p:cNvPr id="15" name="Right Arrow 14"/>
          <p:cNvSpPr/>
          <p:nvPr/>
        </p:nvSpPr>
        <p:spPr>
          <a:xfrm>
            <a:off x="3316388" y="2279984"/>
            <a:ext cx="3392906" cy="397042"/>
          </a:xfrm>
          <a:prstGeom prst="rightArrow">
            <a:avLst/>
          </a:prstGeom>
          <a:solidFill>
            <a:srgbClr val="8BA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625573" y="3571631"/>
            <a:ext cx="7260493" cy="646331"/>
          </a:xfrm>
          <a:prstGeom prst="rect">
            <a:avLst/>
          </a:prstGeom>
          <a:noFill/>
        </p:spPr>
        <p:txBody>
          <a:bodyPr wrap="square" rtlCol="0">
            <a:spAutoFit/>
          </a:bodyPr>
          <a:lstStyle/>
          <a:p>
            <a:r>
              <a:rPr lang="en-US" dirty="0" smtClean="0">
                <a:solidFill>
                  <a:schemeClr val="tx2"/>
                </a:solidFill>
              </a:rPr>
              <a:t>In this course, you will build a prototype of an embedded device to collect, store, analyze and share data from a shipping container.</a:t>
            </a:r>
          </a:p>
        </p:txBody>
      </p:sp>
      <p:pic>
        <p:nvPicPr>
          <p:cNvPr id="1034" name="Picture 10" descr="C:\Users\tmcginn\Documents\Curr Devel\RaspberryPi_OBEs\Video\ClipArt\Raspberry-Pi-2.jpg"/>
          <p:cNvPicPr>
            <a:picLocks noChangeAspect="1" noChangeArrowheads="1"/>
          </p:cNvPicPr>
          <p:nvPr/>
        </p:nvPicPr>
        <p:blipFill>
          <a:blip r:embed="rId10" cstate="print"/>
          <a:srcRect/>
          <a:stretch>
            <a:fillRect/>
          </a:stretch>
        </p:blipFill>
        <p:spPr bwMode="auto">
          <a:xfrm>
            <a:off x="671787" y="3555021"/>
            <a:ext cx="975360" cy="523875"/>
          </a:xfrm>
          <a:prstGeom prst="rect">
            <a:avLst/>
          </a:prstGeom>
          <a:noFill/>
        </p:spPr>
      </p:pic>
      <p:sp>
        <p:nvSpPr>
          <p:cNvPr id="21" name="TextBox 20"/>
          <p:cNvSpPr txBox="1"/>
          <p:nvPr/>
        </p:nvSpPr>
        <p:spPr>
          <a:xfrm>
            <a:off x="734648" y="1047267"/>
            <a:ext cx="1300356" cy="276999"/>
          </a:xfrm>
          <a:prstGeom prst="rect">
            <a:avLst/>
          </a:prstGeom>
          <a:noFill/>
        </p:spPr>
        <p:txBody>
          <a:bodyPr wrap="none" rtlCol="0">
            <a:spAutoFit/>
          </a:bodyPr>
          <a:lstStyle/>
          <a:p>
            <a:r>
              <a:rPr lang="en-US" sz="1200" dirty="0" smtClean="0">
                <a:solidFill>
                  <a:schemeClr val="tx2"/>
                </a:solidFill>
              </a:rPr>
              <a:t>Door open/close</a:t>
            </a:r>
          </a:p>
        </p:txBody>
      </p:sp>
      <p:sp>
        <p:nvSpPr>
          <p:cNvPr id="22" name="TextBox 21"/>
          <p:cNvSpPr txBox="1"/>
          <p:nvPr/>
        </p:nvSpPr>
        <p:spPr>
          <a:xfrm>
            <a:off x="2911235" y="887060"/>
            <a:ext cx="1046056" cy="461665"/>
          </a:xfrm>
          <a:prstGeom prst="rect">
            <a:avLst/>
          </a:prstGeom>
          <a:noFill/>
        </p:spPr>
        <p:txBody>
          <a:bodyPr wrap="none" rtlCol="0">
            <a:spAutoFit/>
          </a:bodyPr>
          <a:lstStyle/>
          <a:p>
            <a:pPr algn="ctr"/>
            <a:r>
              <a:rPr lang="en-US" sz="1200" dirty="0" smtClean="0">
                <a:solidFill>
                  <a:schemeClr val="tx2"/>
                </a:solidFill>
              </a:rPr>
              <a:t>Pressure/</a:t>
            </a:r>
            <a:br>
              <a:rPr lang="en-US" sz="1200" dirty="0" smtClean="0">
                <a:solidFill>
                  <a:schemeClr val="tx2"/>
                </a:solidFill>
              </a:rPr>
            </a:br>
            <a:r>
              <a:rPr lang="en-US" sz="1200" dirty="0" smtClean="0">
                <a:solidFill>
                  <a:schemeClr val="tx2"/>
                </a:solidFill>
              </a:rPr>
              <a:t>Temperature</a:t>
            </a:r>
          </a:p>
        </p:txBody>
      </p:sp>
      <p:sp>
        <p:nvSpPr>
          <p:cNvPr id="23" name="TextBox 22"/>
          <p:cNvSpPr txBox="1"/>
          <p:nvPr/>
        </p:nvSpPr>
        <p:spPr>
          <a:xfrm>
            <a:off x="4353180" y="883148"/>
            <a:ext cx="806631" cy="461665"/>
          </a:xfrm>
          <a:prstGeom prst="rect">
            <a:avLst/>
          </a:prstGeom>
          <a:noFill/>
        </p:spPr>
        <p:txBody>
          <a:bodyPr wrap="none" rtlCol="0">
            <a:spAutoFit/>
          </a:bodyPr>
          <a:lstStyle/>
          <a:p>
            <a:pPr algn="ctr"/>
            <a:r>
              <a:rPr lang="en-US" sz="1200" dirty="0" smtClean="0">
                <a:solidFill>
                  <a:schemeClr val="tx2"/>
                </a:solidFill>
              </a:rPr>
              <a:t>Location/</a:t>
            </a:r>
            <a:br>
              <a:rPr lang="en-US" sz="1200" dirty="0" smtClean="0">
                <a:solidFill>
                  <a:schemeClr val="tx2"/>
                </a:solidFill>
              </a:rPr>
            </a:br>
            <a:r>
              <a:rPr lang="en-US" sz="1200" dirty="0" smtClean="0">
                <a:solidFill>
                  <a:schemeClr val="tx2"/>
                </a:solidFill>
              </a:rPr>
              <a:t>Altitude</a:t>
            </a:r>
          </a:p>
        </p:txBody>
      </p:sp>
      <p:sp>
        <p:nvSpPr>
          <p:cNvPr id="26" name="TextBox 25"/>
          <p:cNvSpPr txBox="1"/>
          <p:nvPr/>
        </p:nvSpPr>
        <p:spPr>
          <a:xfrm>
            <a:off x="6787560" y="1058993"/>
            <a:ext cx="1120820" cy="276999"/>
          </a:xfrm>
          <a:prstGeom prst="rect">
            <a:avLst/>
          </a:prstGeom>
          <a:noFill/>
        </p:spPr>
        <p:txBody>
          <a:bodyPr wrap="none" rtlCol="0">
            <a:spAutoFit/>
          </a:bodyPr>
          <a:lstStyle/>
          <a:p>
            <a:r>
              <a:rPr lang="en-US" sz="1200" dirty="0" smtClean="0">
                <a:solidFill>
                  <a:schemeClr val="tx2"/>
                </a:solidFill>
              </a:rPr>
              <a:t>Client Display</a:t>
            </a:r>
          </a:p>
        </p:txBody>
      </p:sp>
      <p:pic>
        <p:nvPicPr>
          <p:cNvPr id="1035" name="Picture 11" descr="C:\Users\tmcginn\Documents\Curr Devel\RaspberryPi_OBEs\Video\ClipArt\cnt1827106.png"/>
          <p:cNvPicPr>
            <a:picLocks noChangeAspect="1" noChangeArrowheads="1"/>
          </p:cNvPicPr>
          <p:nvPr/>
        </p:nvPicPr>
        <p:blipFill>
          <a:blip r:embed="rId11" cstate="print"/>
          <a:srcRect/>
          <a:stretch>
            <a:fillRect/>
          </a:stretch>
        </p:blipFill>
        <p:spPr bwMode="auto">
          <a:xfrm>
            <a:off x="5369902" y="1337286"/>
            <a:ext cx="952500" cy="952500"/>
          </a:xfrm>
          <a:prstGeom prst="rect">
            <a:avLst/>
          </a:prstGeom>
          <a:noFill/>
        </p:spPr>
      </p:pic>
      <p:sp>
        <p:nvSpPr>
          <p:cNvPr id="28" name="TextBox 27"/>
          <p:cNvSpPr txBox="1"/>
          <p:nvPr/>
        </p:nvSpPr>
        <p:spPr>
          <a:xfrm>
            <a:off x="5545010" y="1066807"/>
            <a:ext cx="721672" cy="276999"/>
          </a:xfrm>
          <a:prstGeom prst="rect">
            <a:avLst/>
          </a:prstGeom>
          <a:noFill/>
        </p:spPr>
        <p:txBody>
          <a:bodyPr wrap="none" rtlCol="0">
            <a:spAutoFit/>
          </a:bodyPr>
          <a:lstStyle/>
          <a:p>
            <a:r>
              <a:rPr lang="en-US" sz="1200" dirty="0" smtClean="0">
                <a:solidFill>
                  <a:schemeClr val="tx2"/>
                </a:solidFill>
              </a:rPr>
              <a:t>Storage</a:t>
            </a:r>
          </a:p>
        </p:txBody>
      </p:sp>
      <p:sp>
        <p:nvSpPr>
          <p:cNvPr id="2" name="Title 1"/>
          <p:cNvSpPr>
            <a:spLocks noGrp="1"/>
          </p:cNvSpPr>
          <p:nvPr>
            <p:ph type="title"/>
          </p:nvPr>
        </p:nvSpPr>
        <p:spPr/>
        <p:txBody>
          <a:bodyPr/>
          <a:lstStyle/>
          <a:p>
            <a:r>
              <a:rPr lang="en-US" dirty="0" smtClean="0"/>
              <a:t>In This Lesson…</a:t>
            </a:r>
            <a:endParaRPr lang="en-US" dirty="0"/>
          </a:p>
        </p:txBody>
      </p:sp>
      <p:sp>
        <p:nvSpPr>
          <p:cNvPr id="3" name="Rounded Rectangle 2"/>
          <p:cNvSpPr/>
          <p:nvPr/>
        </p:nvSpPr>
        <p:spPr>
          <a:xfrm>
            <a:off x="603525" y="741971"/>
            <a:ext cx="3621137" cy="2515159"/>
          </a:xfrm>
          <a:prstGeom prst="roundRect">
            <a:avLst/>
          </a:prstGeom>
          <a:noFill/>
          <a:ln w="38100" cmpd="sng">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997876" y="739645"/>
            <a:ext cx="607545" cy="276999"/>
          </a:xfrm>
          <a:prstGeom prst="rect">
            <a:avLst/>
          </a:prstGeom>
          <a:noFill/>
        </p:spPr>
        <p:txBody>
          <a:bodyPr wrap="none" rtlCol="0">
            <a:spAutoFit/>
          </a:bodyPr>
          <a:lstStyle/>
          <a:p>
            <a:r>
              <a:rPr lang="en-US" sz="1200" b="1" i="1" dirty="0" err="1" smtClean="0">
                <a:solidFill>
                  <a:srgbClr val="3366FF"/>
                </a:solidFill>
              </a:rPr>
              <a:t>GPIO</a:t>
            </a:r>
          </a:p>
        </p:txBody>
      </p:sp>
      <p:sp>
        <p:nvSpPr>
          <p:cNvPr id="25" name="TextBox 24"/>
          <p:cNvSpPr txBox="1"/>
          <p:nvPr/>
        </p:nvSpPr>
        <p:spPr>
          <a:xfrm>
            <a:off x="3222789" y="722321"/>
            <a:ext cx="433694" cy="276999"/>
          </a:xfrm>
          <a:prstGeom prst="rect">
            <a:avLst/>
          </a:prstGeom>
          <a:noFill/>
        </p:spPr>
        <p:txBody>
          <a:bodyPr wrap="none" rtlCol="0">
            <a:spAutoFit/>
          </a:bodyPr>
          <a:lstStyle/>
          <a:p>
            <a:r>
              <a:rPr lang="en-US" sz="1200" b="1" i="1" dirty="0" err="1" smtClean="0">
                <a:solidFill>
                  <a:srgbClr val="3366FF"/>
                </a:solidFill>
              </a:rPr>
              <a:t>I</a:t>
            </a:r>
            <a:r>
              <a:rPr lang="en-US" sz="1200" b="1" i="1" baseline="30000" dirty="0" err="1" smtClean="0">
                <a:solidFill>
                  <a:srgbClr val="3366FF"/>
                </a:solidFill>
              </a:rPr>
              <a:t>2</a:t>
            </a:r>
            <a:r>
              <a:rPr lang="en-US" sz="1200" b="1" i="1" dirty="0" err="1" smtClean="0">
                <a:solidFill>
                  <a:srgbClr val="3366FF"/>
                </a:solidFill>
              </a:rPr>
              <a:t>C</a:t>
            </a:r>
          </a:p>
        </p:txBody>
      </p:sp>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2313183583"/>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Lesson 2 Agenda</a:t>
            </a:r>
          </a:p>
        </p:txBody>
      </p:sp>
      <p:sp>
        <p:nvSpPr>
          <p:cNvPr id="6" name="Content Placeholder 5"/>
          <p:cNvSpPr>
            <a:spLocks noGrp="1"/>
          </p:cNvSpPr>
          <p:nvPr>
            <p:ph sz="quarter" idx="12"/>
          </p:nvPr>
        </p:nvSpPr>
        <p:spPr>
          <a:xfrm>
            <a:off x="804347" y="1092254"/>
            <a:ext cx="8229600" cy="3062606"/>
          </a:xfrm>
        </p:spPr>
        <p:txBody>
          <a:bodyPr/>
          <a:lstStyle/>
          <a:p>
            <a:r>
              <a:rPr lang="en-US" dirty="0" smtClean="0"/>
              <a:t>Getting started with the hardware</a:t>
            </a:r>
          </a:p>
          <a:p>
            <a:r>
              <a:rPr lang="en-US" dirty="0" smtClean="0"/>
              <a:t>Working with GPIO on the Raspberry Pi</a:t>
            </a:r>
          </a:p>
          <a:p>
            <a:r>
              <a:rPr lang="en-US" dirty="0" smtClean="0"/>
              <a:t>I</a:t>
            </a:r>
            <a:r>
              <a:rPr lang="en-US" baseline="30000" dirty="0" smtClean="0"/>
              <a:t>2</a:t>
            </a:r>
            <a:r>
              <a:rPr lang="en-US" dirty="0" smtClean="0"/>
              <a:t>C Overview</a:t>
            </a:r>
          </a:p>
          <a:p>
            <a:r>
              <a:rPr lang="en-US" dirty="0" smtClean="0"/>
              <a:t>Enabling I</a:t>
            </a:r>
            <a:r>
              <a:rPr lang="en-US" baseline="30000" dirty="0" smtClean="0"/>
              <a:t>2</a:t>
            </a:r>
            <a:r>
              <a:rPr lang="en-US" dirty="0" smtClean="0"/>
              <a:t>C on the Raspberry Pi</a:t>
            </a:r>
          </a:p>
          <a:p>
            <a:r>
              <a:rPr lang="en-US" dirty="0" smtClean="0"/>
              <a:t>Writing code for I</a:t>
            </a:r>
            <a:r>
              <a:rPr lang="en-US" baseline="30000" dirty="0" smtClean="0"/>
              <a:t>2</a:t>
            </a:r>
            <a:r>
              <a:rPr lang="en-US" dirty="0" smtClean="0"/>
              <a:t>C</a:t>
            </a:r>
            <a:endParaRPr lang="en-US" dirty="0"/>
          </a:p>
        </p:txBody>
      </p:sp>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1242244135"/>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a:xfrm>
            <a:off x="451483" y="1583268"/>
            <a:ext cx="5321396" cy="1230657"/>
          </a:xfrm>
        </p:spPr>
        <p:txBody>
          <a:bodyPr/>
          <a:lstStyle/>
          <a:p>
            <a:r>
              <a:rPr lang="en-US" dirty="0"/>
              <a:t>Lesson </a:t>
            </a:r>
            <a:r>
              <a:rPr lang="en-US" dirty="0" smtClean="0"/>
              <a:t>2.1:</a:t>
            </a:r>
            <a:r>
              <a:rPr lang="en-US" dirty="0"/>
              <a:t/>
            </a:r>
            <a:br>
              <a:rPr lang="en-US" dirty="0"/>
            </a:br>
            <a:r>
              <a:rPr lang="en-US" dirty="0" smtClean="0"/>
              <a:t>Raspberry Pi Cooking Class: Lets see the Ingredients </a:t>
            </a:r>
            <a:endParaRPr lang="en-US" dirty="0"/>
          </a:p>
        </p:txBody>
      </p:sp>
      <p:pic>
        <p:nvPicPr>
          <p:cNvPr id="4" name="Picture 3" descr="duke.png"/>
          <p:cNvPicPr>
            <a:picLocks noChangeAspect="1"/>
          </p:cNvPicPr>
          <p:nvPr/>
        </p:nvPicPr>
        <p:blipFill>
          <a:blip r:embed="rId4"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tretch>
            <a:fillRect/>
          </a:stretch>
        </p:blipFill>
        <p:spPr>
          <a:xfrm>
            <a:off x="6034137" y="1251187"/>
            <a:ext cx="2979167" cy="2979167"/>
          </a:xfrm>
          <a:prstGeom prst="rect">
            <a:avLst/>
          </a:prstGeom>
        </p:spPr>
      </p:pic>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86834320"/>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a:t>
            </a:r>
            <a:endParaRPr lang="en-US" dirty="0"/>
          </a:p>
        </p:txBody>
      </p:sp>
      <p:sp>
        <p:nvSpPr>
          <p:cNvPr id="3" name="Content Placeholder 2"/>
          <p:cNvSpPr>
            <a:spLocks noGrp="1"/>
          </p:cNvSpPr>
          <p:nvPr>
            <p:ph sz="quarter" idx="12"/>
          </p:nvPr>
        </p:nvSpPr>
        <p:spPr>
          <a:xfrm>
            <a:off x="804347" y="1287640"/>
            <a:ext cx="8229600" cy="3062606"/>
          </a:xfrm>
        </p:spPr>
        <p:txBody>
          <a:bodyPr/>
          <a:lstStyle/>
          <a:p>
            <a:r>
              <a:rPr lang="en-US" dirty="0" smtClean="0"/>
              <a:t>Light Emitting Diode (LED): red, green, blue</a:t>
            </a:r>
          </a:p>
          <a:p>
            <a:r>
              <a:rPr lang="en-US" dirty="0" smtClean="0"/>
              <a:t>Two wires: </a:t>
            </a:r>
          </a:p>
          <a:p>
            <a:pPr lvl="1"/>
            <a:r>
              <a:rPr lang="en-US" b="1" dirty="0" smtClean="0"/>
              <a:t>Anode</a:t>
            </a:r>
            <a:r>
              <a:rPr lang="en-US" dirty="0" smtClean="0"/>
              <a:t> positive, longest,  </a:t>
            </a:r>
            <a:r>
              <a:rPr lang="en-US" dirty="0"/>
              <a:t>and </a:t>
            </a:r>
            <a:endParaRPr lang="en-US" dirty="0" smtClean="0"/>
          </a:p>
          <a:p>
            <a:pPr lvl="1"/>
            <a:r>
              <a:rPr lang="en-US" b="1" dirty="0" smtClean="0"/>
              <a:t>Cathode </a:t>
            </a:r>
            <a:r>
              <a:rPr lang="en-US" dirty="0" smtClean="0"/>
              <a:t>negative, shortest</a:t>
            </a:r>
            <a:endParaRPr lang="en-US" dirty="0"/>
          </a:p>
        </p:txBody>
      </p:sp>
      <p:sp>
        <p:nvSpPr>
          <p:cNvPr id="4" name="Text Placeholder 3"/>
          <p:cNvSpPr>
            <a:spLocks noGrp="1"/>
          </p:cNvSpPr>
          <p:nvPr>
            <p:ph type="body" sz="quarter" idx="13"/>
          </p:nvPr>
        </p:nvSpPr>
        <p:spPr/>
        <p:txBody>
          <a:bodyPr/>
          <a:lstStyle/>
          <a:p>
            <a:r>
              <a:rPr lang="en-US" dirty="0" smtClean="0"/>
              <a:t>LED</a:t>
            </a:r>
            <a:endParaRPr lang="en-US" dirty="0"/>
          </a:p>
        </p:txBody>
      </p:sp>
      <p:pic>
        <p:nvPicPr>
          <p:cNvPr id="5" name="Picture 4"/>
          <p:cNvPicPr>
            <a:picLocks noChangeAspect="1"/>
          </p:cNvPicPr>
          <p:nvPr/>
        </p:nvPicPr>
        <p:blipFill>
          <a:blip r:embed="rId4" cstate="print"/>
          <a:stretch>
            <a:fillRect/>
          </a:stretch>
        </p:blipFill>
        <p:spPr>
          <a:xfrm>
            <a:off x="7125949" y="86392"/>
            <a:ext cx="1930596" cy="1430396"/>
          </a:xfrm>
          <a:prstGeom prst="rect">
            <a:avLst/>
          </a:prstGeom>
        </p:spPr>
      </p:pic>
      <p:pic>
        <p:nvPicPr>
          <p:cNvPr id="6" name="Picture 5"/>
          <p:cNvPicPr>
            <a:picLocks noChangeAspect="1"/>
          </p:cNvPicPr>
          <p:nvPr/>
        </p:nvPicPr>
        <p:blipFill>
          <a:blip r:embed="rId5" cstate="print"/>
          <a:stretch>
            <a:fillRect/>
          </a:stretch>
        </p:blipFill>
        <p:spPr>
          <a:xfrm>
            <a:off x="5999925" y="3398436"/>
            <a:ext cx="1939923" cy="1015859"/>
          </a:xfrm>
          <a:prstGeom prst="rect">
            <a:avLst/>
          </a:prstGeom>
        </p:spPr>
      </p:pic>
      <p:pic>
        <p:nvPicPr>
          <p:cNvPr id="7" name="Picture 6"/>
          <p:cNvPicPr>
            <a:picLocks noChangeAspect="1"/>
          </p:cNvPicPr>
          <p:nvPr/>
        </p:nvPicPr>
        <p:blipFill>
          <a:blip r:embed="rId6" cstate="print"/>
          <a:stretch>
            <a:fillRect/>
          </a:stretch>
        </p:blipFill>
        <p:spPr>
          <a:xfrm>
            <a:off x="6379275" y="1869351"/>
            <a:ext cx="1024913" cy="1481509"/>
          </a:xfrm>
          <a:prstGeom prst="rect">
            <a:avLst/>
          </a:prstGeom>
        </p:spPr>
      </p:pic>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277960229"/>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51EAA63-D034-42AE-91FA-B13B9518C7BE}" type="slidenum">
              <a:rPr lang="en-US" smtClean="0"/>
              <a:pPr/>
              <a:t>2</a:t>
            </a:fld>
            <a:endParaRPr lang="en-US"/>
          </a:p>
        </p:txBody>
      </p:sp>
      <p:sp>
        <p:nvSpPr>
          <p:cNvPr id="4" name="Title 3"/>
          <p:cNvSpPr>
            <a:spLocks noGrp="1"/>
          </p:cNvSpPr>
          <p:nvPr>
            <p:ph type="title"/>
          </p:nvPr>
        </p:nvSpPr>
        <p:spPr>
          <a:xfrm>
            <a:off x="398963" y="304799"/>
            <a:ext cx="8142299" cy="734891"/>
          </a:xfrm>
        </p:spPr>
        <p:txBody>
          <a:bodyPr/>
          <a:lstStyle/>
          <a:p>
            <a:r>
              <a:rPr lang="en-US" smtClean="0"/>
              <a:t>Based loosely on upcoming “Raspberry Pi with Java” book</a:t>
            </a:r>
            <a:br>
              <a:rPr lang="en-US" smtClean="0"/>
            </a:br>
            <a:r>
              <a:rPr lang="en-US" sz="1800" smtClean="0"/>
              <a:t>by </a:t>
            </a:r>
            <a:r>
              <a:rPr lang="en-US" sz="1800" smtClean="0">
                <a:solidFill>
                  <a:srgbClr val="5F5F5F"/>
                </a:solidFill>
              </a:rPr>
              <a:t>@SteveOnJava and @JavaFXpert</a:t>
            </a:r>
            <a:endParaRPr lang="en-US" sz="1800"/>
          </a:p>
        </p:txBody>
      </p:sp>
      <p:sp>
        <p:nvSpPr>
          <p:cNvPr id="8" name="Title 3"/>
          <p:cNvSpPr txBox="1">
            <a:spLocks/>
          </p:cNvSpPr>
          <p:nvPr/>
        </p:nvSpPr>
        <p:spPr>
          <a:xfrm>
            <a:off x="5914241" y="2263983"/>
            <a:ext cx="1940112" cy="333225"/>
          </a:xfrm>
          <a:prstGeom prst="rect">
            <a:avLst/>
          </a:prstGeom>
        </p:spPr>
        <p:txBody>
          <a:bodyPr vert="horz" lIns="0" tIns="0" rIns="0" bIns="0" rtlCol="0" anchor="b">
            <a:noAutofit/>
          </a:bodyPr>
          <a:lstStyle/>
          <a:p>
            <a:pPr defTabSz="685862">
              <a:lnSpc>
                <a:spcPct val="80000"/>
              </a:lnSpc>
              <a:spcBef>
                <a:spcPct val="0"/>
              </a:spcBef>
              <a:defRPr/>
            </a:pPr>
            <a:r>
              <a:rPr lang="en-US" sz="2700" smtClean="0">
                <a:solidFill>
                  <a:srgbClr val="5F5F5F"/>
                </a:solidFill>
              </a:rPr>
              <a:t>#RPiJava</a:t>
            </a:r>
          </a:p>
        </p:txBody>
      </p:sp>
      <p:pic>
        <p:nvPicPr>
          <p:cNvPr id="9" name="Picture 8" descr="Twitter_logo_blue.png"/>
          <p:cNvPicPr>
            <a:picLocks noChangeAspect="1"/>
          </p:cNvPicPr>
          <p:nvPr/>
        </p:nvPicPr>
        <p:blipFill>
          <a:blip r:embed="rId3"/>
          <a:stretch>
            <a:fillRect/>
          </a:stretch>
        </p:blipFill>
        <p:spPr>
          <a:xfrm>
            <a:off x="5165454" y="2355992"/>
            <a:ext cx="486607" cy="395506"/>
          </a:xfrm>
          <a:prstGeom prst="rect">
            <a:avLst/>
          </a:prstGeom>
        </p:spPr>
      </p:pic>
      <p:sp>
        <p:nvSpPr>
          <p:cNvPr id="13" name="Title 3"/>
          <p:cNvSpPr txBox="1">
            <a:spLocks/>
          </p:cNvSpPr>
          <p:nvPr/>
        </p:nvSpPr>
        <p:spPr>
          <a:xfrm>
            <a:off x="5920100" y="2548961"/>
            <a:ext cx="1940112" cy="333225"/>
          </a:xfrm>
          <a:prstGeom prst="rect">
            <a:avLst/>
          </a:prstGeom>
        </p:spPr>
        <p:txBody>
          <a:bodyPr vert="horz" lIns="0" tIns="0" rIns="0" bIns="0" rtlCol="0" anchor="b">
            <a:noAutofit/>
          </a:bodyPr>
          <a:lstStyle/>
          <a:p>
            <a:pPr defTabSz="685862">
              <a:lnSpc>
                <a:spcPct val="80000"/>
              </a:lnSpc>
              <a:spcBef>
                <a:spcPct val="0"/>
              </a:spcBef>
              <a:defRPr/>
            </a:pPr>
            <a:r>
              <a:rPr lang="en-US" sz="2700" smtClean="0">
                <a:solidFill>
                  <a:srgbClr val="5F5F5F"/>
                </a:solidFill>
              </a:rPr>
              <a:t>#DevNexus</a:t>
            </a:r>
          </a:p>
        </p:txBody>
      </p:sp>
      <p:pic>
        <p:nvPicPr>
          <p:cNvPr id="16" name="Picture 15" descr="chin_weaver2.jpg"/>
          <p:cNvPicPr>
            <a:picLocks noChangeAspect="1"/>
          </p:cNvPicPr>
          <p:nvPr/>
        </p:nvPicPr>
        <p:blipFill>
          <a:blip r:embed="rId4"/>
          <a:stretch>
            <a:fillRect/>
          </a:stretch>
        </p:blipFill>
        <p:spPr>
          <a:xfrm>
            <a:off x="1779451" y="1277088"/>
            <a:ext cx="2582560" cy="3238412"/>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459490017"/>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a:t>
            </a:r>
            <a:endParaRPr lang="en-US" dirty="0"/>
          </a:p>
        </p:txBody>
      </p:sp>
      <p:sp>
        <p:nvSpPr>
          <p:cNvPr id="3" name="Content Placeholder 2"/>
          <p:cNvSpPr>
            <a:spLocks noGrp="1"/>
          </p:cNvSpPr>
          <p:nvPr>
            <p:ph sz="quarter" idx="12"/>
          </p:nvPr>
        </p:nvSpPr>
        <p:spPr>
          <a:xfrm>
            <a:off x="804347" y="1287640"/>
            <a:ext cx="8229600" cy="3062606"/>
          </a:xfrm>
        </p:spPr>
        <p:txBody>
          <a:bodyPr/>
          <a:lstStyle/>
          <a:p>
            <a:r>
              <a:rPr lang="en-US" dirty="0" smtClean="0"/>
              <a:t>Their </a:t>
            </a:r>
            <a:r>
              <a:rPr lang="en-US" dirty="0"/>
              <a:t>job </a:t>
            </a:r>
            <a:r>
              <a:rPr lang="en-US" dirty="0" smtClean="0"/>
              <a:t>is </a:t>
            </a:r>
            <a:r>
              <a:rPr lang="en-US" dirty="0"/>
              <a:t>to “resist</a:t>
            </a:r>
            <a:r>
              <a:rPr lang="en-US" dirty="0" smtClean="0"/>
              <a:t>”, </a:t>
            </a:r>
            <a:r>
              <a:rPr lang="en-US" dirty="0"/>
              <a:t>regulate or to set the flow of electrons (current) through </a:t>
            </a:r>
            <a:r>
              <a:rPr lang="en-US" dirty="0" smtClean="0"/>
              <a:t>them.</a:t>
            </a:r>
          </a:p>
          <a:p>
            <a:r>
              <a:rPr lang="en-US" dirty="0" smtClean="0"/>
              <a:t>Used with LED to keep the current at specific level: characteristic forward current</a:t>
            </a:r>
          </a:p>
          <a:p>
            <a:r>
              <a:rPr lang="en-US" dirty="0" smtClean="0"/>
              <a:t>560Ω and 10KΩ</a:t>
            </a:r>
            <a:endParaRPr lang="en-US" dirty="0"/>
          </a:p>
        </p:txBody>
      </p:sp>
      <p:sp>
        <p:nvSpPr>
          <p:cNvPr id="4" name="Text Placeholder 3"/>
          <p:cNvSpPr>
            <a:spLocks noGrp="1"/>
          </p:cNvSpPr>
          <p:nvPr>
            <p:ph type="body" sz="quarter" idx="13"/>
          </p:nvPr>
        </p:nvSpPr>
        <p:spPr/>
        <p:txBody>
          <a:bodyPr/>
          <a:lstStyle/>
          <a:p>
            <a:r>
              <a:rPr lang="en-US" dirty="0" smtClean="0"/>
              <a:t>Resistors</a:t>
            </a:r>
            <a:endParaRPr lang="en-US" dirty="0"/>
          </a:p>
        </p:txBody>
      </p:sp>
      <p:pic>
        <p:nvPicPr>
          <p:cNvPr id="8" name="Picture 7"/>
          <p:cNvPicPr>
            <a:picLocks noChangeAspect="1"/>
          </p:cNvPicPr>
          <p:nvPr/>
        </p:nvPicPr>
        <p:blipFill>
          <a:blip r:embed="rId4" cstate="print"/>
          <a:stretch>
            <a:fillRect/>
          </a:stretch>
        </p:blipFill>
        <p:spPr>
          <a:xfrm>
            <a:off x="6464300" y="2298700"/>
            <a:ext cx="2376608" cy="2032000"/>
          </a:xfrm>
          <a:prstGeom prst="rect">
            <a:avLst/>
          </a:prstGeom>
        </p:spPr>
      </p:pic>
      <p:pic>
        <p:nvPicPr>
          <p:cNvPr id="9" name="Picture 8"/>
          <p:cNvPicPr>
            <a:picLocks noChangeAspect="1"/>
          </p:cNvPicPr>
          <p:nvPr/>
        </p:nvPicPr>
        <p:blipFill>
          <a:blip r:embed="rId5" cstate="print"/>
          <a:stretch>
            <a:fillRect/>
          </a:stretch>
        </p:blipFill>
        <p:spPr>
          <a:xfrm>
            <a:off x="6489700" y="0"/>
            <a:ext cx="2540000" cy="1257300"/>
          </a:xfrm>
          <a:prstGeom prst="rect">
            <a:avLst/>
          </a:prstGeom>
        </p:spPr>
      </p:pic>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1921427400"/>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 name="Picture 6" descr="517afd7cce395f5349000003.gif"/>
          <p:cNvPicPr>
            <a:picLocks noChangeAspect="1"/>
          </p:cNvPicPr>
          <p:nvPr/>
        </p:nvPicPr>
        <p:blipFill>
          <a:blip r:embed="rId4"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tretch>
            <a:fillRect/>
          </a:stretch>
        </p:blipFill>
        <p:spPr>
          <a:xfrm>
            <a:off x="6172199" y="3178174"/>
            <a:ext cx="1750717" cy="1711326"/>
          </a:xfrm>
          <a:prstGeom prst="rect">
            <a:avLst/>
          </a:prstGeom>
        </p:spPr>
      </p:pic>
      <p:sp>
        <p:nvSpPr>
          <p:cNvPr id="2" name="Title 1"/>
          <p:cNvSpPr>
            <a:spLocks noGrp="1"/>
          </p:cNvSpPr>
          <p:nvPr>
            <p:ph type="title"/>
          </p:nvPr>
        </p:nvSpPr>
        <p:spPr/>
        <p:txBody>
          <a:bodyPr/>
          <a:lstStyle/>
          <a:p>
            <a:r>
              <a:rPr lang="en-US" dirty="0" smtClean="0"/>
              <a:t>Hardware</a:t>
            </a:r>
            <a:endParaRPr lang="en-US" dirty="0"/>
          </a:p>
        </p:txBody>
      </p:sp>
      <p:sp>
        <p:nvSpPr>
          <p:cNvPr id="3" name="Content Placeholder 2"/>
          <p:cNvSpPr>
            <a:spLocks noGrp="1"/>
          </p:cNvSpPr>
          <p:nvPr>
            <p:ph sz="quarter" idx="12"/>
          </p:nvPr>
        </p:nvSpPr>
        <p:spPr>
          <a:xfrm>
            <a:off x="715447" y="1084440"/>
            <a:ext cx="8229600" cy="3062606"/>
          </a:xfrm>
        </p:spPr>
        <p:txBody>
          <a:bodyPr/>
          <a:lstStyle/>
          <a:p>
            <a:r>
              <a:rPr lang="en-US" dirty="0" smtClean="0"/>
              <a:t>Switch is a component </a:t>
            </a:r>
            <a:r>
              <a:rPr lang="en-US" dirty="0"/>
              <a:t>which controls the open-ness or closed-ness of an electric circuit</a:t>
            </a:r>
            <a:r>
              <a:rPr lang="en-US" dirty="0" smtClean="0"/>
              <a:t>.</a:t>
            </a:r>
          </a:p>
          <a:p>
            <a:r>
              <a:rPr lang="en-US" dirty="0" smtClean="0"/>
              <a:t>Two states: </a:t>
            </a:r>
            <a:endParaRPr lang="en-US" dirty="0"/>
          </a:p>
          <a:p>
            <a:pPr lvl="1"/>
            <a:r>
              <a:rPr lang="en-US" b="1" dirty="0" smtClean="0"/>
              <a:t>Off</a:t>
            </a:r>
            <a:r>
              <a:rPr lang="en-US" dirty="0" smtClean="0"/>
              <a:t>: looks </a:t>
            </a:r>
            <a:r>
              <a:rPr lang="en-US" dirty="0"/>
              <a:t>like an open gap in the </a:t>
            </a:r>
            <a:r>
              <a:rPr lang="en-US" dirty="0" smtClean="0"/>
              <a:t>circuit (</a:t>
            </a:r>
            <a:r>
              <a:rPr lang="en-US" b="1" dirty="0" smtClean="0"/>
              <a:t>open circuit)</a:t>
            </a:r>
            <a:r>
              <a:rPr lang="en-US" dirty="0" smtClean="0"/>
              <a:t>, </a:t>
            </a:r>
            <a:r>
              <a:rPr lang="en-US" dirty="0"/>
              <a:t>preventing current from flowing</a:t>
            </a:r>
            <a:r>
              <a:rPr lang="en-US" dirty="0" smtClean="0"/>
              <a:t>.</a:t>
            </a:r>
          </a:p>
          <a:p>
            <a:pPr lvl="1"/>
            <a:r>
              <a:rPr lang="en-US" b="1" dirty="0" smtClean="0"/>
              <a:t>On:</a:t>
            </a:r>
            <a:r>
              <a:rPr lang="en-US" dirty="0" smtClean="0"/>
              <a:t> </a:t>
            </a:r>
            <a:r>
              <a:rPr lang="en-US" dirty="0"/>
              <a:t>acts just like a piece of </a:t>
            </a:r>
            <a:r>
              <a:rPr lang="en-US" dirty="0" smtClean="0"/>
              <a:t>wire (</a:t>
            </a:r>
            <a:r>
              <a:rPr lang="en-US" b="1" dirty="0" smtClean="0"/>
              <a:t>closes </a:t>
            </a:r>
            <a:r>
              <a:rPr lang="en-US" b="1" dirty="0"/>
              <a:t>the </a:t>
            </a:r>
            <a:r>
              <a:rPr lang="en-US" b="1" dirty="0" smtClean="0"/>
              <a:t>circuit)</a:t>
            </a:r>
            <a:r>
              <a:rPr lang="en-US" dirty="0" smtClean="0"/>
              <a:t>, </a:t>
            </a:r>
            <a:r>
              <a:rPr lang="en-US" dirty="0"/>
              <a:t>turning the system “on” and allowing current to </a:t>
            </a:r>
            <a:r>
              <a:rPr lang="en-US" dirty="0" smtClean="0"/>
              <a:t>flow</a:t>
            </a:r>
          </a:p>
          <a:p>
            <a:r>
              <a:rPr lang="en-US" dirty="0" smtClean="0"/>
              <a:t>Momentary switch: </a:t>
            </a:r>
            <a:endParaRPr lang="en-US" dirty="0"/>
          </a:p>
          <a:p>
            <a:pPr lvl="1"/>
            <a:r>
              <a:rPr lang="en-US" dirty="0" smtClean="0"/>
              <a:t>only </a:t>
            </a:r>
            <a:r>
              <a:rPr lang="en-US" b="1" dirty="0"/>
              <a:t>on</a:t>
            </a:r>
            <a:r>
              <a:rPr lang="en-US" dirty="0"/>
              <a:t> when the button is pressed.  </a:t>
            </a:r>
            <a:endParaRPr lang="en-US" dirty="0" smtClean="0"/>
          </a:p>
          <a:p>
            <a:pPr lvl="1"/>
            <a:r>
              <a:rPr lang="en-US" dirty="0" smtClean="0"/>
              <a:t>you </a:t>
            </a:r>
            <a:r>
              <a:rPr lang="en-US" dirty="0"/>
              <a:t>release the button, the circuit is broken.</a:t>
            </a:r>
          </a:p>
        </p:txBody>
      </p:sp>
      <p:sp>
        <p:nvSpPr>
          <p:cNvPr id="4" name="Text Placeholder 3"/>
          <p:cNvSpPr>
            <a:spLocks noGrp="1"/>
          </p:cNvSpPr>
          <p:nvPr>
            <p:ph type="body" sz="quarter" idx="13"/>
          </p:nvPr>
        </p:nvSpPr>
        <p:spPr/>
        <p:txBody>
          <a:bodyPr/>
          <a:lstStyle/>
          <a:p>
            <a:r>
              <a:rPr lang="en-US" dirty="0" smtClean="0"/>
              <a:t>Switch</a:t>
            </a:r>
            <a:endParaRPr lang="en-US" dirty="0"/>
          </a:p>
        </p:txBody>
      </p:sp>
      <p:pic>
        <p:nvPicPr>
          <p:cNvPr id="6" name="Picture 5"/>
          <p:cNvPicPr>
            <a:picLocks noChangeAspect="1"/>
          </p:cNvPicPr>
          <p:nvPr/>
        </p:nvPicPr>
        <p:blipFill>
          <a:blip r:embed="rId5" cstate="print"/>
          <a:stretch>
            <a:fillRect/>
          </a:stretch>
        </p:blipFill>
        <p:spPr>
          <a:xfrm>
            <a:off x="7772401" y="144702"/>
            <a:ext cx="1244599" cy="1061798"/>
          </a:xfrm>
          <a:prstGeom prst="rect">
            <a:avLst/>
          </a:prstGeom>
        </p:spPr>
      </p:pic>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3990305362"/>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a:t>
            </a:r>
            <a:endParaRPr lang="en-US" dirty="0"/>
          </a:p>
        </p:txBody>
      </p:sp>
      <p:sp>
        <p:nvSpPr>
          <p:cNvPr id="3" name="Content Placeholder 2"/>
          <p:cNvSpPr>
            <a:spLocks noGrp="1"/>
          </p:cNvSpPr>
          <p:nvPr>
            <p:ph sz="quarter" idx="12"/>
          </p:nvPr>
        </p:nvSpPr>
        <p:spPr>
          <a:xfrm>
            <a:off x="715447" y="1084440"/>
            <a:ext cx="8229600" cy="3062606"/>
          </a:xfrm>
        </p:spPr>
        <p:txBody>
          <a:bodyPr/>
          <a:lstStyle/>
          <a:p>
            <a:r>
              <a:rPr lang="en-US" dirty="0" smtClean="0"/>
              <a:t>Measure </a:t>
            </a:r>
            <a:r>
              <a:rPr lang="en-US" dirty="0"/>
              <a:t>barometric pressure </a:t>
            </a:r>
            <a:r>
              <a:rPr lang="en-US" dirty="0" smtClean="0"/>
              <a:t>and temperature</a:t>
            </a:r>
          </a:p>
          <a:p>
            <a:r>
              <a:rPr lang="en-US" dirty="0" smtClean="0"/>
              <a:t>Specifications:</a:t>
            </a:r>
          </a:p>
          <a:p>
            <a:pPr lvl="1"/>
            <a:r>
              <a:rPr lang="en-US" dirty="0" smtClean="0"/>
              <a:t>Pressure </a:t>
            </a:r>
            <a:r>
              <a:rPr lang="en-US" dirty="0"/>
              <a:t>sensing range: 300-1100 </a:t>
            </a:r>
            <a:r>
              <a:rPr lang="en-US" dirty="0" err="1"/>
              <a:t>hPa</a:t>
            </a:r>
            <a:r>
              <a:rPr lang="en-US" dirty="0"/>
              <a:t> (9000m to -500m above sea level) </a:t>
            </a:r>
            <a:endParaRPr lang="en-US" dirty="0" smtClean="0"/>
          </a:p>
          <a:p>
            <a:pPr lvl="1"/>
            <a:r>
              <a:rPr lang="en-US" dirty="0" smtClean="0"/>
              <a:t>Up </a:t>
            </a:r>
            <a:r>
              <a:rPr lang="en-US" dirty="0"/>
              <a:t>to 0.03hPa / 0.25m resolution </a:t>
            </a:r>
            <a:endParaRPr lang="en-US" dirty="0" smtClean="0"/>
          </a:p>
          <a:p>
            <a:pPr lvl="1"/>
            <a:r>
              <a:rPr lang="en-US" dirty="0" smtClean="0"/>
              <a:t>-</a:t>
            </a:r>
            <a:r>
              <a:rPr lang="en-US" dirty="0"/>
              <a:t>40 to +85°C operational range, </a:t>
            </a:r>
            <a:r>
              <a:rPr lang="en-US" dirty="0" smtClean="0"/>
              <a:t>+</a:t>
            </a:r>
            <a:r>
              <a:rPr lang="en-US" dirty="0"/>
              <a:t>-2°C temperature accuracy </a:t>
            </a:r>
            <a:endParaRPr lang="en-US" dirty="0" smtClean="0"/>
          </a:p>
          <a:p>
            <a:pPr lvl="1"/>
            <a:r>
              <a:rPr lang="en-US" dirty="0" smtClean="0"/>
              <a:t>2</a:t>
            </a:r>
            <a:r>
              <a:rPr lang="en-US" dirty="0"/>
              <a:t>-pin </a:t>
            </a:r>
            <a:r>
              <a:rPr lang="en-US" dirty="0" smtClean="0"/>
              <a:t>I</a:t>
            </a:r>
            <a:r>
              <a:rPr lang="en-US" baseline="30000" dirty="0" smtClean="0"/>
              <a:t>2</a:t>
            </a:r>
            <a:r>
              <a:rPr lang="en-US" dirty="0" smtClean="0"/>
              <a:t>C </a:t>
            </a:r>
            <a:r>
              <a:rPr lang="en-US" dirty="0"/>
              <a:t>interface on chip </a:t>
            </a:r>
            <a:endParaRPr lang="en-US" dirty="0" smtClean="0"/>
          </a:p>
          <a:p>
            <a:pPr lvl="1"/>
            <a:r>
              <a:rPr lang="en-US" dirty="0"/>
              <a:t>Uses 3.3-5V power and logic level for more flexible usage</a:t>
            </a:r>
          </a:p>
        </p:txBody>
      </p:sp>
      <p:sp>
        <p:nvSpPr>
          <p:cNvPr id="4" name="Text Placeholder 3"/>
          <p:cNvSpPr>
            <a:spLocks noGrp="1"/>
          </p:cNvSpPr>
          <p:nvPr>
            <p:ph type="body" sz="quarter" idx="13"/>
          </p:nvPr>
        </p:nvSpPr>
        <p:spPr/>
        <p:txBody>
          <a:bodyPr/>
          <a:lstStyle/>
          <a:p>
            <a:r>
              <a:rPr lang="en-US" dirty="0" smtClean="0"/>
              <a:t>BMP180</a:t>
            </a:r>
            <a:endParaRPr lang="en-US" dirty="0"/>
          </a:p>
        </p:txBody>
      </p:sp>
      <p:pic>
        <p:nvPicPr>
          <p:cNvPr id="5" name="Picture 4"/>
          <p:cNvPicPr>
            <a:picLocks noChangeAspect="1"/>
          </p:cNvPicPr>
          <p:nvPr/>
        </p:nvPicPr>
        <p:blipFill>
          <a:blip r:embed="rId4" cstate="print"/>
          <a:stretch>
            <a:fillRect/>
          </a:stretch>
        </p:blipFill>
        <p:spPr>
          <a:xfrm>
            <a:off x="6934200" y="88900"/>
            <a:ext cx="2032000" cy="1564640"/>
          </a:xfrm>
          <a:prstGeom prst="rect">
            <a:avLst/>
          </a:prstGeom>
        </p:spPr>
      </p:pic>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3280496655"/>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a:t>
            </a:r>
            <a:endParaRPr lang="en-US" dirty="0"/>
          </a:p>
        </p:txBody>
      </p:sp>
      <p:sp>
        <p:nvSpPr>
          <p:cNvPr id="4" name="Text Placeholder 3"/>
          <p:cNvSpPr>
            <a:spLocks noGrp="1"/>
          </p:cNvSpPr>
          <p:nvPr>
            <p:ph type="body" sz="quarter" idx="13"/>
          </p:nvPr>
        </p:nvSpPr>
        <p:spPr/>
        <p:txBody>
          <a:bodyPr/>
          <a:lstStyle/>
          <a:p>
            <a:r>
              <a:rPr lang="en-US" dirty="0" smtClean="0"/>
              <a:t>Connecting things…</a:t>
            </a:r>
            <a:endParaRPr lang="en-US" dirty="0"/>
          </a:p>
        </p:txBody>
      </p:sp>
      <p:pic>
        <p:nvPicPr>
          <p:cNvPr id="8" name="Picture 7"/>
          <p:cNvPicPr>
            <a:picLocks noChangeAspect="1"/>
          </p:cNvPicPr>
          <p:nvPr/>
        </p:nvPicPr>
        <p:blipFill>
          <a:blip r:embed="rId4" cstate="print"/>
          <a:stretch>
            <a:fillRect/>
          </a:stretch>
        </p:blipFill>
        <p:spPr>
          <a:xfrm>
            <a:off x="444500" y="1689100"/>
            <a:ext cx="2324100" cy="1782392"/>
          </a:xfrm>
          <a:prstGeom prst="rect">
            <a:avLst/>
          </a:prstGeom>
        </p:spPr>
      </p:pic>
      <p:sp>
        <p:nvSpPr>
          <p:cNvPr id="9" name="TextBox 8"/>
          <p:cNvSpPr txBox="1"/>
          <p:nvPr/>
        </p:nvSpPr>
        <p:spPr>
          <a:xfrm>
            <a:off x="863600" y="3429000"/>
            <a:ext cx="1624112" cy="400110"/>
          </a:xfrm>
          <a:prstGeom prst="rect">
            <a:avLst/>
          </a:prstGeom>
          <a:noFill/>
        </p:spPr>
        <p:txBody>
          <a:bodyPr wrap="none" rtlCol="0">
            <a:spAutoFit/>
          </a:bodyPr>
          <a:lstStyle/>
          <a:p>
            <a:r>
              <a:rPr lang="en-US" sz="2000" b="1" dirty="0"/>
              <a:t>B</a:t>
            </a:r>
            <a:r>
              <a:rPr lang="en-US" sz="2000" b="1" dirty="0" smtClean="0"/>
              <a:t>readboard</a:t>
            </a:r>
            <a:endParaRPr lang="en-US" sz="2000" b="1" dirty="0"/>
          </a:p>
        </p:txBody>
      </p:sp>
      <p:pic>
        <p:nvPicPr>
          <p:cNvPr id="10" name="Picture 9"/>
          <p:cNvPicPr>
            <a:picLocks noChangeAspect="1"/>
          </p:cNvPicPr>
          <p:nvPr/>
        </p:nvPicPr>
        <p:blipFill>
          <a:blip r:embed="rId5" cstate="print"/>
          <a:stretch>
            <a:fillRect/>
          </a:stretch>
        </p:blipFill>
        <p:spPr>
          <a:xfrm>
            <a:off x="3530600" y="508000"/>
            <a:ext cx="2111169" cy="1625600"/>
          </a:xfrm>
          <a:prstGeom prst="rect">
            <a:avLst/>
          </a:prstGeom>
        </p:spPr>
      </p:pic>
      <p:sp>
        <p:nvSpPr>
          <p:cNvPr id="11" name="TextBox 10"/>
          <p:cNvSpPr txBox="1"/>
          <p:nvPr/>
        </p:nvSpPr>
        <p:spPr>
          <a:xfrm>
            <a:off x="3695700" y="1905000"/>
            <a:ext cx="1852540" cy="400110"/>
          </a:xfrm>
          <a:prstGeom prst="rect">
            <a:avLst/>
          </a:prstGeom>
          <a:noFill/>
        </p:spPr>
        <p:txBody>
          <a:bodyPr wrap="none" rtlCol="0">
            <a:spAutoFit/>
          </a:bodyPr>
          <a:lstStyle/>
          <a:p>
            <a:r>
              <a:rPr lang="en-US" sz="2000" dirty="0" smtClean="0">
                <a:solidFill>
                  <a:schemeClr val="tx2"/>
                </a:solidFill>
              </a:rPr>
              <a:t>Jumper cables</a:t>
            </a:r>
          </a:p>
        </p:txBody>
      </p:sp>
      <p:pic>
        <p:nvPicPr>
          <p:cNvPr id="12" name="Picture 11"/>
          <p:cNvPicPr>
            <a:picLocks noChangeAspect="1"/>
          </p:cNvPicPr>
          <p:nvPr/>
        </p:nvPicPr>
        <p:blipFill>
          <a:blip r:embed="rId6" cstate="print"/>
          <a:stretch>
            <a:fillRect/>
          </a:stretch>
        </p:blipFill>
        <p:spPr>
          <a:xfrm>
            <a:off x="3746500" y="2578100"/>
            <a:ext cx="1896753" cy="1460500"/>
          </a:xfrm>
          <a:prstGeom prst="rect">
            <a:avLst/>
          </a:prstGeom>
        </p:spPr>
      </p:pic>
      <p:sp>
        <p:nvSpPr>
          <p:cNvPr id="13" name="TextBox 12"/>
          <p:cNvSpPr txBox="1"/>
          <p:nvPr/>
        </p:nvSpPr>
        <p:spPr>
          <a:xfrm>
            <a:off x="3556000" y="4025900"/>
            <a:ext cx="2650160" cy="707886"/>
          </a:xfrm>
          <a:prstGeom prst="rect">
            <a:avLst/>
          </a:prstGeom>
          <a:noFill/>
        </p:spPr>
        <p:txBody>
          <a:bodyPr wrap="none" rtlCol="0">
            <a:spAutoFit/>
          </a:bodyPr>
          <a:lstStyle/>
          <a:p>
            <a:r>
              <a:rPr lang="en-US" sz="2000" b="1" dirty="0"/>
              <a:t>Pi Cobbler Breakout</a:t>
            </a:r>
          </a:p>
          <a:p>
            <a:endParaRPr lang="en-US" sz="2000" dirty="0" err="1" smtClean="0">
              <a:solidFill>
                <a:schemeClr val="tx2"/>
              </a:solidFill>
            </a:endParaRPr>
          </a:p>
        </p:txBody>
      </p:sp>
      <p:pic>
        <p:nvPicPr>
          <p:cNvPr id="14" name="Picture 13"/>
          <p:cNvPicPr>
            <a:picLocks noChangeAspect="1"/>
          </p:cNvPicPr>
          <p:nvPr/>
        </p:nvPicPr>
        <p:blipFill>
          <a:blip r:embed="rId7" cstate="print"/>
          <a:stretch>
            <a:fillRect/>
          </a:stretch>
        </p:blipFill>
        <p:spPr>
          <a:xfrm>
            <a:off x="6248400" y="933576"/>
            <a:ext cx="2806700" cy="2161159"/>
          </a:xfrm>
          <a:prstGeom prst="rect">
            <a:avLst/>
          </a:prstGeom>
        </p:spPr>
      </p:pic>
      <p:sp>
        <p:nvSpPr>
          <p:cNvPr id="15" name="TextBox 14"/>
          <p:cNvSpPr txBox="1"/>
          <p:nvPr/>
        </p:nvSpPr>
        <p:spPr>
          <a:xfrm>
            <a:off x="6642100" y="2870200"/>
            <a:ext cx="2294619" cy="400110"/>
          </a:xfrm>
          <a:prstGeom prst="rect">
            <a:avLst/>
          </a:prstGeom>
          <a:noFill/>
        </p:spPr>
        <p:txBody>
          <a:bodyPr wrap="none" rtlCol="0">
            <a:spAutoFit/>
          </a:bodyPr>
          <a:lstStyle/>
          <a:p>
            <a:r>
              <a:rPr lang="en-US" sz="2000" dirty="0" smtClean="0">
                <a:solidFill>
                  <a:schemeClr val="tx2"/>
                </a:solidFill>
              </a:rPr>
              <a:t>GPIO ribbon cable</a:t>
            </a:r>
          </a:p>
        </p:txBody>
      </p:sp>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4042893627"/>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hardware connected to the Raspberry Pi</a:t>
            </a:r>
            <a:endParaRPr lang="en-US" dirty="0"/>
          </a:p>
        </p:txBody>
      </p:sp>
      <p:pic>
        <p:nvPicPr>
          <p:cNvPr id="19" name="Picture 18" descr="Screen Shot 2014-11-10 at 2.54.07 PM.png"/>
          <p:cNvPicPr>
            <a:picLocks noChangeAspect="1"/>
          </p:cNvPicPr>
          <p:nvPr/>
        </p:nvPicPr>
        <p:blipFill>
          <a:blip r:embed="rId4"/>
          <a:stretch>
            <a:fillRect/>
          </a:stretch>
        </p:blipFill>
        <p:spPr>
          <a:xfrm>
            <a:off x="1103308" y="676655"/>
            <a:ext cx="6876442" cy="3886373"/>
          </a:xfrm>
          <a:prstGeom prst="rect">
            <a:avLst/>
          </a:prstGeom>
        </p:spPr>
      </p:pic>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4042893627"/>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Lesson </a:t>
            </a:r>
            <a:r>
              <a:rPr lang="en-US" dirty="0" smtClean="0"/>
              <a:t>2.2:</a:t>
            </a:r>
            <a:r>
              <a:rPr lang="en-US" dirty="0"/>
              <a:t/>
            </a:r>
            <a:br>
              <a:rPr lang="en-US" dirty="0"/>
            </a:br>
            <a:r>
              <a:rPr lang="en-US" dirty="0" smtClean="0"/>
              <a:t>Getting Started with GPIO</a:t>
            </a:r>
            <a:endParaRPr lang="en-US" dirty="0"/>
          </a:p>
        </p:txBody>
      </p:sp>
      <p:pic>
        <p:nvPicPr>
          <p:cNvPr id="9" name="Picture 8" descr="duke.png"/>
          <p:cNvPicPr>
            <a:picLocks noChangeAspect="1"/>
          </p:cNvPicPr>
          <p:nvPr/>
        </p:nvPicPr>
        <p:blipFill>
          <a:blip r:embed="rId3"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tretch>
            <a:fillRect/>
          </a:stretch>
        </p:blipFill>
        <p:spPr>
          <a:xfrm>
            <a:off x="5970005" y="1121816"/>
            <a:ext cx="3096238" cy="3096238"/>
          </a:xfrm>
          <a:prstGeom prst="rect">
            <a:avLst/>
          </a:prstGeom>
        </p:spPr>
      </p:pic>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2090915524"/>
      </p:ext>
    </p:extLst>
  </p:cSld>
  <p:clrMapOvr>
    <a:masterClrMapping/>
  </p:clrMapOvr>
  <p:transition spd="med">
    <p:fade/>
  </p:transition>
  <p:timing>
    <p:tnLst>
      <p:par>
        <p:cTn id="1" dur="indefinite" restart="never" nodeType="tmRoot"/>
      </p:par>
    </p:tnLst>
    <p:bldLst>
      <p:bldP spid="7" grpId="0"/>
    </p:bld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a:t>
            </a:r>
            <a:r>
              <a:rPr lang="en-US" dirty="0" err="1" smtClean="0"/>
              <a:t>Input/Output</a:t>
            </a:r>
            <a:r>
              <a:rPr lang="en-US" dirty="0" smtClean="0"/>
              <a:t> (GPIO)</a:t>
            </a:r>
            <a:endParaRPr lang="en-US" dirty="0"/>
          </a:p>
        </p:txBody>
      </p:sp>
      <p:sp>
        <p:nvSpPr>
          <p:cNvPr id="3" name="Content Placeholder 2"/>
          <p:cNvSpPr>
            <a:spLocks noGrp="1"/>
          </p:cNvSpPr>
          <p:nvPr>
            <p:ph sz="quarter" idx="12"/>
          </p:nvPr>
        </p:nvSpPr>
        <p:spPr>
          <a:xfrm>
            <a:off x="804347" y="939860"/>
            <a:ext cx="8229600" cy="3062606"/>
          </a:xfrm>
        </p:spPr>
        <p:txBody>
          <a:bodyPr/>
          <a:lstStyle/>
          <a:p>
            <a:r>
              <a:rPr lang="en-US" dirty="0"/>
              <a:t>GPIO pin is a generic pin </a:t>
            </a:r>
            <a:r>
              <a:rPr lang="en-US" dirty="0" smtClean="0"/>
              <a:t>with high or low</a:t>
            </a:r>
            <a:endParaRPr lang="en-US" dirty="0"/>
          </a:p>
          <a:p>
            <a:pPr lvl="1"/>
            <a:r>
              <a:rPr lang="en-US" dirty="0" smtClean="0"/>
              <a:t>Its behavior </a:t>
            </a:r>
            <a:r>
              <a:rPr lang="en-US" dirty="0"/>
              <a:t>can be programmed through software</a:t>
            </a:r>
            <a:r>
              <a:rPr lang="en-US" dirty="0" smtClean="0"/>
              <a:t>.</a:t>
            </a:r>
          </a:p>
          <a:p>
            <a:r>
              <a:rPr lang="en-US" dirty="0" smtClean="0"/>
              <a:t> GPIO </a:t>
            </a:r>
            <a:r>
              <a:rPr lang="en-US" dirty="0"/>
              <a:t>port is a </a:t>
            </a:r>
            <a:r>
              <a:rPr lang="en-US" dirty="0" smtClean="0"/>
              <a:t>platform</a:t>
            </a:r>
            <a:r>
              <a:rPr lang="en-US" dirty="0"/>
              <a:t>-defined grouping of </a:t>
            </a:r>
            <a:r>
              <a:rPr lang="en-US" dirty="0" smtClean="0"/>
              <a:t>GPIO </a:t>
            </a:r>
            <a:r>
              <a:rPr lang="en-US" dirty="0"/>
              <a:t>pins (often 4 or more pins). </a:t>
            </a:r>
            <a:endParaRPr lang="en-US" dirty="0" smtClean="0"/>
          </a:p>
          <a:p>
            <a:pPr marL="806450" lvl="2" indent="0">
              <a:buNone/>
            </a:pPr>
            <a:endParaRPr lang="en-US" sz="800" b="1" dirty="0" smtClean="0">
              <a:latin typeface="Courier"/>
              <a:cs typeface="Courier"/>
            </a:endParaRPr>
          </a:p>
          <a:p>
            <a:pPr marL="806450" lvl="2" indent="0">
              <a:buNone/>
            </a:pPr>
            <a:r>
              <a:rPr lang="en-US" sz="1400" b="1" dirty="0" err="1" smtClean="0">
                <a:latin typeface="Courier"/>
                <a:cs typeface="Courier"/>
              </a:rPr>
              <a:t>GPIOPin</a:t>
            </a:r>
            <a:r>
              <a:rPr lang="en-US" sz="1400" b="1" dirty="0" smtClean="0">
                <a:latin typeface="Courier"/>
                <a:cs typeface="Courier"/>
              </a:rPr>
              <a:t> </a:t>
            </a:r>
            <a:r>
              <a:rPr lang="en-US" sz="1400" b="1" dirty="0">
                <a:latin typeface="Courier"/>
                <a:cs typeface="Courier"/>
              </a:rPr>
              <a:t>pin = </a:t>
            </a:r>
            <a:r>
              <a:rPr lang="en-US" sz="1400" b="1" dirty="0" smtClean="0">
                <a:latin typeface="Courier"/>
                <a:cs typeface="Courier"/>
              </a:rPr>
              <a:t> </a:t>
            </a:r>
            <a:r>
              <a:rPr lang="en-US" sz="1400" b="1" dirty="0" err="1" smtClean="0">
                <a:latin typeface="Courier"/>
                <a:cs typeface="Courier"/>
              </a:rPr>
              <a:t>DeviceManager.open</a:t>
            </a:r>
            <a:r>
              <a:rPr lang="en-US" sz="1400" b="1" dirty="0" smtClean="0">
                <a:latin typeface="Courier"/>
                <a:cs typeface="Courier"/>
              </a:rPr>
              <a:t>(1</a:t>
            </a:r>
            <a:r>
              <a:rPr lang="en-US" sz="1400" b="1" dirty="0">
                <a:latin typeface="Courier"/>
                <a:cs typeface="Courier"/>
              </a:rPr>
              <a:t>);</a:t>
            </a:r>
          </a:p>
          <a:p>
            <a:pPr marL="806450" lvl="2" indent="0">
              <a:buNone/>
            </a:pPr>
            <a:r>
              <a:rPr lang="en-US" sz="1400" b="1" dirty="0" err="1">
                <a:latin typeface="Courier"/>
                <a:cs typeface="Courier"/>
              </a:rPr>
              <a:t>GPIOPort</a:t>
            </a:r>
            <a:r>
              <a:rPr lang="en-US" sz="1400" b="1" dirty="0">
                <a:latin typeface="Courier"/>
                <a:cs typeface="Courier"/>
              </a:rPr>
              <a:t> port = </a:t>
            </a:r>
            <a:r>
              <a:rPr lang="en-US" sz="1400" b="1" dirty="0" smtClean="0">
                <a:latin typeface="Courier"/>
                <a:cs typeface="Courier"/>
              </a:rPr>
              <a:t> </a:t>
            </a:r>
            <a:r>
              <a:rPr lang="en-US" sz="1400" b="1" dirty="0" err="1" smtClean="0">
                <a:latin typeface="Courier"/>
                <a:cs typeface="Courier"/>
              </a:rPr>
              <a:t>DeviceManager.open</a:t>
            </a:r>
            <a:r>
              <a:rPr lang="en-US" sz="1400" b="1" dirty="0" smtClean="0">
                <a:latin typeface="Courier"/>
                <a:cs typeface="Courier"/>
              </a:rPr>
              <a:t>(0</a:t>
            </a:r>
            <a:r>
              <a:rPr lang="en-US" sz="1400" b="1" dirty="0">
                <a:latin typeface="Courier"/>
                <a:cs typeface="Courier"/>
              </a:rPr>
              <a:t>)</a:t>
            </a:r>
            <a:r>
              <a:rPr lang="en-US" sz="1400" b="1" dirty="0" smtClean="0">
                <a:latin typeface="Courier"/>
                <a:cs typeface="Courier"/>
              </a:rPr>
              <a:t>;</a:t>
            </a:r>
          </a:p>
          <a:p>
            <a:pPr marL="806450" lvl="2" indent="0">
              <a:buNone/>
            </a:pPr>
            <a:r>
              <a:rPr lang="en-US" sz="1400" b="1" dirty="0" err="1">
                <a:latin typeface="Courier"/>
                <a:cs typeface="Courier"/>
              </a:rPr>
              <a:t>pin.setValue</a:t>
            </a:r>
            <a:r>
              <a:rPr lang="en-US" sz="1400" b="1" dirty="0">
                <a:latin typeface="Courier"/>
                <a:cs typeface="Courier"/>
              </a:rPr>
              <a:t>(true);</a:t>
            </a:r>
          </a:p>
          <a:p>
            <a:pPr marL="806450" lvl="2" indent="0">
              <a:buNone/>
            </a:pPr>
            <a:r>
              <a:rPr lang="en-US" sz="1400" b="1" dirty="0" err="1">
                <a:latin typeface="Courier"/>
                <a:cs typeface="Courier"/>
              </a:rPr>
              <a:t>port.setValue</a:t>
            </a:r>
            <a:r>
              <a:rPr lang="en-US" sz="1400" b="1" dirty="0">
                <a:latin typeface="Courier"/>
                <a:cs typeface="Courier"/>
              </a:rPr>
              <a:t>(0xFF)</a:t>
            </a:r>
          </a:p>
          <a:p>
            <a:endParaRPr lang="en-US" dirty="0"/>
          </a:p>
          <a:p>
            <a:endParaRPr lang="en-US" dirty="0"/>
          </a:p>
        </p:txBody>
      </p:sp>
      <p:sp>
        <p:nvSpPr>
          <p:cNvPr id="5" name="Rectangle 4"/>
          <p:cNvSpPr/>
          <p:nvPr/>
        </p:nvSpPr>
        <p:spPr>
          <a:xfrm>
            <a:off x="1252543" y="3347820"/>
            <a:ext cx="6662834" cy="1339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953502318"/>
      </p:ext>
    </p:extLst>
  </p:cSld>
  <p:clrMapOvr>
    <a:masterClrMapping/>
  </p:clrMapOvr>
  <mc:AlternateContent>
    <mc:Choice xmlns:a="http://schemas.openxmlformats.org/drawingml/2006/main" xmlns:r="http://schemas.openxmlformats.org/officeDocument/2006/relationships" xmlns:p="http://schemas.openxmlformats.org/presentationml/2006/main" xmlns:p14="http://schemas.microsoft.com/office/powerpoint/2010/main" xmlns=""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GPIOPin</a:t>
            </a:r>
            <a:r>
              <a:rPr lang="en-US" dirty="0" smtClean="0"/>
              <a:t> Interface</a:t>
            </a:r>
            <a:endParaRPr lang="en-US" dirty="0"/>
          </a:p>
        </p:txBody>
      </p:sp>
      <p:sp>
        <p:nvSpPr>
          <p:cNvPr id="3" name="Content Placeholder 2"/>
          <p:cNvSpPr>
            <a:spLocks noGrp="1"/>
          </p:cNvSpPr>
          <p:nvPr>
            <p:ph sz="quarter" idx="12"/>
          </p:nvPr>
        </p:nvSpPr>
        <p:spPr>
          <a:xfrm>
            <a:off x="804347" y="968734"/>
            <a:ext cx="8229600" cy="3610391"/>
          </a:xfrm>
        </p:spPr>
        <p:txBody>
          <a:bodyPr/>
          <a:lstStyle/>
          <a:p>
            <a:r>
              <a:rPr lang="en-US" dirty="0"/>
              <a:t>P</a:t>
            </a:r>
            <a:r>
              <a:rPr lang="en-US" dirty="0" smtClean="0"/>
              <a:t>rovides </a:t>
            </a:r>
            <a:r>
              <a:rPr lang="en-US" dirty="0"/>
              <a:t>methods for </a:t>
            </a:r>
            <a:r>
              <a:rPr lang="en-US" dirty="0" smtClean="0"/>
              <a:t>controlling </a:t>
            </a:r>
            <a:r>
              <a:rPr lang="en-US" dirty="0"/>
              <a:t>a GPIO pin. </a:t>
            </a:r>
            <a:endParaRPr lang="en-US" dirty="0" smtClean="0"/>
          </a:p>
          <a:p>
            <a:r>
              <a:rPr lang="en-US" dirty="0" smtClean="0"/>
              <a:t>A </a:t>
            </a:r>
            <a:r>
              <a:rPr lang="en-US" dirty="0"/>
              <a:t>GPIO pin can </a:t>
            </a:r>
            <a:r>
              <a:rPr lang="en-US" dirty="0" smtClean="0"/>
              <a:t>be </a:t>
            </a:r>
            <a:r>
              <a:rPr lang="en-US" dirty="0"/>
              <a:t>configured for output or input. </a:t>
            </a:r>
            <a:endParaRPr lang="en-US" dirty="0" smtClean="0"/>
          </a:p>
          <a:p>
            <a:pPr lvl="1"/>
            <a:r>
              <a:rPr lang="en-US" dirty="0" smtClean="0"/>
              <a:t>Output </a:t>
            </a:r>
            <a:r>
              <a:rPr lang="en-US" dirty="0"/>
              <a:t>pins are both writable and </a:t>
            </a:r>
            <a:r>
              <a:rPr lang="en-US" dirty="0" smtClean="0"/>
              <a:t>readable</a:t>
            </a:r>
            <a:endParaRPr lang="en-US" dirty="0"/>
          </a:p>
          <a:p>
            <a:pPr lvl="1"/>
            <a:r>
              <a:rPr lang="en-US" dirty="0"/>
              <a:t>I</a:t>
            </a:r>
            <a:r>
              <a:rPr lang="en-US" dirty="0" smtClean="0"/>
              <a:t>nput </a:t>
            </a:r>
            <a:r>
              <a:rPr lang="en-US" dirty="0"/>
              <a:t>pins are only </a:t>
            </a:r>
            <a:r>
              <a:rPr lang="en-US" dirty="0" smtClean="0"/>
              <a:t>readable</a:t>
            </a:r>
          </a:p>
          <a:p>
            <a:pPr lvl="1"/>
            <a:r>
              <a:rPr lang="en-US" b="1" dirty="0" err="1" smtClean="0">
                <a:latin typeface="Courier"/>
                <a:cs typeface="Courier"/>
              </a:rPr>
              <a:t>GPIOPin.INPUT</a:t>
            </a:r>
            <a:r>
              <a:rPr lang="en-US" b="1" dirty="0">
                <a:latin typeface="Courier"/>
                <a:cs typeface="Courier"/>
              </a:rPr>
              <a:t> </a:t>
            </a:r>
            <a:r>
              <a:rPr lang="en-US" b="1" dirty="0" smtClean="0">
                <a:latin typeface="Courier"/>
                <a:cs typeface="Courier"/>
              </a:rPr>
              <a:t> </a:t>
            </a:r>
            <a:r>
              <a:rPr lang="en-US" b="1" dirty="0" err="1" smtClean="0">
                <a:latin typeface="Courier"/>
                <a:cs typeface="Courier"/>
              </a:rPr>
              <a:t>GPIOPin.OUTPUT</a:t>
            </a:r>
            <a:endParaRPr lang="en-US" b="1" dirty="0" smtClean="0">
              <a:latin typeface="Courier"/>
              <a:cs typeface="Courier"/>
            </a:endParaRPr>
          </a:p>
          <a:p>
            <a:r>
              <a:rPr lang="en-US" dirty="0" smtClean="0"/>
              <a:t>Get its value by polling, or register a </a:t>
            </a:r>
            <a:r>
              <a:rPr lang="en-US" b="1" dirty="0" err="1" smtClean="0">
                <a:latin typeface="Courier"/>
                <a:cs typeface="Courier"/>
              </a:rPr>
              <a:t>PinListener</a:t>
            </a:r>
            <a:endParaRPr lang="en-US" b="1" dirty="0" smtClean="0">
              <a:latin typeface="Courier"/>
              <a:cs typeface="Courier"/>
            </a:endParaRPr>
          </a:p>
          <a:p>
            <a:pPr lvl="1"/>
            <a:r>
              <a:rPr lang="en-US" dirty="0" smtClean="0"/>
              <a:t>To register a </a:t>
            </a:r>
            <a:r>
              <a:rPr lang="en-US" b="1" dirty="0" err="1" smtClean="0">
                <a:latin typeface="Courier"/>
                <a:cs typeface="Courier"/>
              </a:rPr>
              <a:t>PinListener</a:t>
            </a:r>
            <a:r>
              <a:rPr lang="en-US" dirty="0" smtClean="0"/>
              <a:t>:	 </a:t>
            </a:r>
            <a:r>
              <a:rPr lang="en-US" dirty="0" smtClean="0">
                <a:latin typeface="Courier"/>
                <a:cs typeface="Courier"/>
              </a:rPr>
              <a:t> </a:t>
            </a:r>
            <a:r>
              <a:rPr lang="en-US" b="1" dirty="0" err="1" smtClean="0">
                <a:latin typeface="Courier"/>
                <a:cs typeface="Courier"/>
              </a:rPr>
              <a:t>setInputListener</a:t>
            </a:r>
            <a:r>
              <a:rPr lang="en-US" b="1" dirty="0" smtClean="0">
                <a:latin typeface="Courier"/>
                <a:cs typeface="Courier"/>
              </a:rPr>
              <a:t>(</a:t>
            </a:r>
            <a:r>
              <a:rPr lang="en-US" b="1" dirty="0" err="1" smtClean="0">
                <a:latin typeface="Courier"/>
                <a:cs typeface="Courier"/>
              </a:rPr>
              <a:t>PinListener</a:t>
            </a:r>
            <a:r>
              <a:rPr lang="en-US" b="1" dirty="0" smtClean="0">
                <a:latin typeface="Courier"/>
                <a:cs typeface="Courier"/>
              </a:rPr>
              <a:t>)</a:t>
            </a:r>
          </a:p>
          <a:p>
            <a:pPr lvl="1"/>
            <a:r>
              <a:rPr lang="en-US" dirty="0" smtClean="0"/>
              <a:t>To remove the listener:  </a:t>
            </a:r>
            <a:r>
              <a:rPr lang="en-US" b="1" dirty="0" err="1" smtClean="0">
                <a:latin typeface="Courier"/>
                <a:cs typeface="Courier"/>
              </a:rPr>
              <a:t>setInputListener</a:t>
            </a:r>
            <a:r>
              <a:rPr lang="en-US" b="1" dirty="0" smtClean="0">
                <a:latin typeface="Courier"/>
                <a:cs typeface="Courier"/>
              </a:rPr>
              <a:t>(null)</a:t>
            </a:r>
          </a:p>
          <a:p>
            <a:pPr lvl="1"/>
            <a:r>
              <a:rPr lang="en-US" dirty="0" smtClean="0"/>
              <a:t>Writing a </a:t>
            </a:r>
            <a:r>
              <a:rPr lang="en-US" b="1" dirty="0" err="1" smtClean="0">
                <a:latin typeface="Courier"/>
                <a:cs typeface="Courier"/>
              </a:rPr>
              <a:t>GPIOPin</a:t>
            </a:r>
            <a:r>
              <a:rPr lang="en-US" dirty="0" smtClean="0"/>
              <a:t> results in </a:t>
            </a:r>
            <a:r>
              <a:rPr lang="en-US" b="1" dirty="0" err="1" smtClean="0">
                <a:latin typeface="Courier"/>
                <a:cs typeface="Courier"/>
              </a:rPr>
              <a:t>UnsupportedOperationException</a:t>
            </a:r>
            <a:endParaRPr lang="en-US" b="1" dirty="0">
              <a:latin typeface="Courier"/>
              <a:cs typeface="Courier"/>
            </a:endParaRPr>
          </a:p>
          <a:p>
            <a:endParaRPr lang="en-US" dirty="0"/>
          </a:p>
        </p:txBody>
      </p:sp>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3178223298"/>
      </p:ext>
    </p:extLst>
  </p:cSld>
  <p:clrMapOvr>
    <a:masterClrMapping/>
  </p:clrMapOvr>
  <mc:AlternateContent>
    <mc:Choice xmlns:a="http://schemas.openxmlformats.org/drawingml/2006/main" xmlns:r="http://schemas.openxmlformats.org/officeDocument/2006/relationships" xmlns:p="http://schemas.openxmlformats.org/presentationml/2006/main" xmlns:p14="http://schemas.microsoft.com/office/powerpoint/2010/main" xmlns=""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GPIO Pins on the Raspberry Pi</a:t>
            </a:r>
            <a:endParaRPr lang="en-US" dirty="0"/>
          </a:p>
        </p:txBody>
      </p:sp>
      <p:pic>
        <p:nvPicPr>
          <p:cNvPr id="6" name="Picture 5" descr="GPIOPins.gif"/>
          <p:cNvPicPr>
            <a:picLocks noChangeAspect="1"/>
          </p:cNvPicPr>
          <p:nvPr/>
        </p:nvPicPr>
        <p:blipFill>
          <a:blip r:embed="rId3" cstate="print"/>
          <a:stretch>
            <a:fillRect/>
          </a:stretch>
        </p:blipFill>
        <p:spPr>
          <a:xfrm>
            <a:off x="1398383" y="713591"/>
            <a:ext cx="6183664" cy="3821366"/>
          </a:xfrm>
          <a:prstGeom prst="rect">
            <a:avLst/>
          </a:prstGeom>
        </p:spPr>
      </p:pic>
    </p:spTree>
    <p:custDataLst>
      <p:tags r:id="rId1"/>
    </p:custData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Turning a LED ON and OFF </a:t>
            </a:r>
            <a:endParaRPr lang="en-US" dirty="0"/>
          </a:p>
        </p:txBody>
      </p:sp>
      <p:sp>
        <p:nvSpPr>
          <p:cNvPr id="5" name="Text Placeholder 4"/>
          <p:cNvSpPr>
            <a:spLocks noGrp="1"/>
          </p:cNvSpPr>
          <p:nvPr>
            <p:ph type="body" sz="quarter" idx="13"/>
          </p:nvPr>
        </p:nvSpPr>
        <p:spPr/>
        <p:txBody>
          <a:bodyPr/>
          <a:lstStyle/>
          <a:p>
            <a:r>
              <a:rPr lang="en-US" dirty="0" smtClean="0"/>
              <a:t>The Circuit</a:t>
            </a:r>
            <a:endParaRPr lang="en-US" dirty="0"/>
          </a:p>
        </p:txBody>
      </p:sp>
      <p:pic>
        <p:nvPicPr>
          <p:cNvPr id="4" name="Picture 3"/>
          <p:cNvPicPr/>
          <p:nvPr/>
        </p:nvPicPr>
        <p:blipFill>
          <a:blip r:embed="rId3"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tretch>
            <a:fillRect/>
          </a:stretch>
        </p:blipFill>
        <p:spPr>
          <a:xfrm>
            <a:off x="3054350" y="794797"/>
            <a:ext cx="3002052" cy="3807823"/>
          </a:xfrm>
          <a:prstGeom prst="rect">
            <a:avLst/>
          </a:prstGeom>
        </p:spPr>
      </p:pic>
      <p:pic>
        <p:nvPicPr>
          <p:cNvPr id="6" name="Picture 5" descr="Screen Shot 2014-10-30 at 4.29.51 PM.png"/>
          <p:cNvPicPr>
            <a:picLocks noChangeAspect="1"/>
          </p:cNvPicPr>
          <p:nvPr/>
        </p:nvPicPr>
        <p:blipFill>
          <a:blip r:embed="rId4"/>
          <a:stretch>
            <a:fillRect/>
          </a:stretch>
        </p:blipFill>
        <p:spPr>
          <a:xfrm>
            <a:off x="2981015" y="2550885"/>
            <a:ext cx="1268950" cy="990600"/>
          </a:xfrm>
          <a:prstGeom prst="rect">
            <a:avLst/>
          </a:prstGeom>
        </p:spPr>
      </p:pic>
      <p:pic>
        <p:nvPicPr>
          <p:cNvPr id="7" name="Picture 6" descr="Screen Shot 2014-10-30 at 4.31.00 PM.png"/>
          <p:cNvPicPr>
            <a:picLocks noChangeAspect="1"/>
          </p:cNvPicPr>
          <p:nvPr/>
        </p:nvPicPr>
        <p:blipFill>
          <a:blip r:embed="rId5"/>
          <a:stretch>
            <a:fillRect/>
          </a:stretch>
        </p:blipFill>
        <p:spPr>
          <a:xfrm>
            <a:off x="4809198" y="3033488"/>
            <a:ext cx="1484117" cy="1132114"/>
          </a:xfrm>
          <a:prstGeom prst="rect">
            <a:avLst/>
          </a:prstGeom>
        </p:spPr>
      </p:pic>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1825765240"/>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51EAA63-D034-42AE-91FA-B13B9518C7BE}" type="slidenum">
              <a:rPr lang="en-US" smtClean="0"/>
              <a:pPr/>
              <a:t>3</a:t>
            </a:fld>
            <a:endParaRPr lang="en-US"/>
          </a:p>
        </p:txBody>
      </p:sp>
      <p:sp>
        <p:nvSpPr>
          <p:cNvPr id="4" name="Title 3"/>
          <p:cNvSpPr>
            <a:spLocks noGrp="1"/>
          </p:cNvSpPr>
          <p:nvPr>
            <p:ph type="title"/>
          </p:nvPr>
        </p:nvSpPr>
        <p:spPr/>
        <p:txBody>
          <a:bodyPr/>
          <a:lstStyle/>
          <a:p>
            <a:r>
              <a:rPr lang="en-US" smtClean="0"/>
              <a:t>About the first presenter</a:t>
            </a:r>
            <a:endParaRPr lang="en-US"/>
          </a:p>
        </p:txBody>
      </p:sp>
      <p:sp>
        <p:nvSpPr>
          <p:cNvPr id="6" name="Text Placeholder 5"/>
          <p:cNvSpPr>
            <a:spLocks noGrp="1"/>
          </p:cNvSpPr>
          <p:nvPr>
            <p:ph type="body" sz="quarter" idx="16"/>
          </p:nvPr>
        </p:nvSpPr>
        <p:spPr/>
        <p:txBody>
          <a:bodyPr/>
          <a:lstStyle/>
          <a:p>
            <a:r>
              <a:rPr lang="en-US" smtClean="0"/>
              <a:t>James Weaver</a:t>
            </a:r>
          </a:p>
          <a:p>
            <a:pPr lvl="1"/>
            <a:r>
              <a:rPr lang="en-US" smtClean="0"/>
              <a:t>Java/IoT/Cloud Technology Ambassador</a:t>
            </a:r>
          </a:p>
          <a:p>
            <a:pPr lvl="1"/>
            <a:r>
              <a:rPr lang="en-US" smtClean="0"/>
              <a:t>Oracle Corporation</a:t>
            </a:r>
          </a:p>
          <a:p>
            <a:pPr lvl="1"/>
            <a:r>
              <a:rPr lang="en-US" smtClean="0"/>
              <a:t>Twitter: @JavaFXpert</a:t>
            </a:r>
          </a:p>
          <a:p>
            <a:pPr lvl="1"/>
            <a:r>
              <a:rPr lang="en-US" smtClean="0"/>
              <a:t>Email: </a:t>
            </a:r>
            <a:r>
              <a:rPr lang="en-US" b="1" i="1" smtClean="0"/>
              <a:t>james</a:t>
            </a:r>
            <a:r>
              <a:rPr lang="en-US" smtClean="0"/>
              <a:t>.weaver@oracle.com</a:t>
            </a:r>
            <a:endParaRPr lang="en-US"/>
          </a:p>
        </p:txBody>
      </p:sp>
      <p:pic>
        <p:nvPicPr>
          <p:cNvPr id="10" name="Picture Placeholder 9" descr="If presenting remotely, you can insert your photo here"/>
          <p:cNvPicPr>
            <a:picLocks noGrp="1" noChangeAspect="1"/>
          </p:cNvPicPr>
          <p:nvPr>
            <p:ph type="pic" sz="quarter" idx="4294967295"/>
          </p:nvPr>
        </p:nvPicPr>
        <p:blipFill>
          <a:blip r:embed="rId3"/>
          <a:stretch>
            <a:fillRect/>
          </a:stretch>
        </p:blipFill>
        <p:spPr>
          <a:xfrm>
            <a:off x="1714947" y="1508760"/>
            <a:ext cx="2606719" cy="2606040"/>
          </a:xfrm>
          <a:prstGeom prst="rect">
            <a:avLst/>
          </a:prstGeom>
        </p:spPr>
      </p:pic>
      <p:sp>
        <p:nvSpPr>
          <p:cNvPr id="8" name="Title 3"/>
          <p:cNvSpPr txBox="1">
            <a:spLocks/>
          </p:cNvSpPr>
          <p:nvPr/>
        </p:nvSpPr>
        <p:spPr>
          <a:xfrm>
            <a:off x="6409680" y="973087"/>
            <a:ext cx="1940112" cy="333225"/>
          </a:xfrm>
          <a:prstGeom prst="rect">
            <a:avLst/>
          </a:prstGeom>
        </p:spPr>
        <p:txBody>
          <a:bodyPr vert="horz" lIns="0" tIns="0" rIns="0" bIns="0" rtlCol="0" anchor="b">
            <a:noAutofit/>
          </a:bodyPr>
          <a:lstStyle/>
          <a:p>
            <a:pPr defTabSz="685862">
              <a:lnSpc>
                <a:spcPct val="80000"/>
              </a:lnSpc>
              <a:spcBef>
                <a:spcPct val="0"/>
              </a:spcBef>
              <a:defRPr/>
            </a:pPr>
            <a:r>
              <a:rPr lang="en-US" sz="2700" smtClean="0">
                <a:solidFill>
                  <a:srgbClr val="5F5F5F"/>
                </a:solidFill>
              </a:rPr>
              <a:t>#RPiJava</a:t>
            </a:r>
          </a:p>
        </p:txBody>
      </p:sp>
      <p:pic>
        <p:nvPicPr>
          <p:cNvPr id="9" name="Picture 8" descr="Twitter_logo_blue.png"/>
          <p:cNvPicPr>
            <a:picLocks noChangeAspect="1"/>
          </p:cNvPicPr>
          <p:nvPr/>
        </p:nvPicPr>
        <p:blipFill>
          <a:blip r:embed="rId4"/>
          <a:stretch>
            <a:fillRect/>
          </a:stretch>
        </p:blipFill>
        <p:spPr>
          <a:xfrm>
            <a:off x="5660893" y="1065096"/>
            <a:ext cx="486607" cy="395506"/>
          </a:xfrm>
          <a:prstGeom prst="rect">
            <a:avLst/>
          </a:prstGeom>
        </p:spPr>
      </p:pic>
      <p:sp>
        <p:nvSpPr>
          <p:cNvPr id="13" name="Title 3"/>
          <p:cNvSpPr txBox="1">
            <a:spLocks/>
          </p:cNvSpPr>
          <p:nvPr/>
        </p:nvSpPr>
        <p:spPr>
          <a:xfrm>
            <a:off x="6415539" y="1258065"/>
            <a:ext cx="1940112" cy="333225"/>
          </a:xfrm>
          <a:prstGeom prst="rect">
            <a:avLst/>
          </a:prstGeom>
        </p:spPr>
        <p:txBody>
          <a:bodyPr vert="horz" lIns="0" tIns="0" rIns="0" bIns="0" rtlCol="0" anchor="b">
            <a:noAutofit/>
          </a:bodyPr>
          <a:lstStyle/>
          <a:p>
            <a:pPr defTabSz="685862">
              <a:lnSpc>
                <a:spcPct val="80000"/>
              </a:lnSpc>
              <a:spcBef>
                <a:spcPct val="0"/>
              </a:spcBef>
              <a:defRPr/>
            </a:pPr>
            <a:r>
              <a:rPr lang="en-US" sz="2700" smtClean="0">
                <a:solidFill>
                  <a:srgbClr val="5F5F5F"/>
                </a:solidFill>
              </a:rPr>
              <a:t>#DevNexus</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459490017"/>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GPIO </a:t>
            </a:r>
            <a:r>
              <a:rPr lang="en-US" dirty="0" smtClean="0"/>
              <a:t>with Device Access API</a:t>
            </a:r>
            <a:endParaRPr lang="en-US" dirty="0"/>
          </a:p>
        </p:txBody>
      </p:sp>
      <p:sp>
        <p:nvSpPr>
          <p:cNvPr id="3" name="Content Placeholder 2"/>
          <p:cNvSpPr>
            <a:spLocks noGrp="1"/>
          </p:cNvSpPr>
          <p:nvPr>
            <p:ph sz="quarter" idx="12"/>
          </p:nvPr>
        </p:nvSpPr>
        <p:spPr>
          <a:xfrm>
            <a:off x="817410" y="900524"/>
            <a:ext cx="8229600" cy="4011110"/>
          </a:xfrm>
        </p:spPr>
        <p:txBody>
          <a:bodyPr/>
          <a:lstStyle/>
          <a:p>
            <a:pPr marL="60325" indent="0">
              <a:spcAft>
                <a:spcPts val="0"/>
              </a:spcAft>
              <a:buNone/>
            </a:pPr>
            <a:r>
              <a:rPr lang="en-US" sz="1400" dirty="0">
                <a:latin typeface="Courier"/>
                <a:cs typeface="Courier"/>
              </a:rPr>
              <a:t>p</a:t>
            </a:r>
            <a:r>
              <a:rPr lang="en-US" sz="1400" dirty="0" smtClean="0">
                <a:latin typeface="Courier"/>
                <a:cs typeface="Courier"/>
              </a:rPr>
              <a:t>ublic class </a:t>
            </a:r>
            <a:r>
              <a:rPr lang="en-US" sz="1400" dirty="0" err="1" smtClean="0">
                <a:latin typeface="Courier"/>
                <a:cs typeface="Courier"/>
              </a:rPr>
              <a:t>GPIOTest</a:t>
            </a:r>
            <a:r>
              <a:rPr lang="en-US" sz="1400" dirty="0" smtClean="0">
                <a:latin typeface="Courier"/>
                <a:cs typeface="Courier"/>
              </a:rPr>
              <a:t> implements </a:t>
            </a:r>
            <a:r>
              <a:rPr lang="en-US" sz="1400" dirty="0" err="1" smtClean="0">
                <a:solidFill>
                  <a:srgbClr val="FF0000"/>
                </a:solidFill>
                <a:latin typeface="Courier"/>
                <a:cs typeface="Courier"/>
              </a:rPr>
              <a:t>PinListener</a:t>
            </a:r>
            <a:r>
              <a:rPr lang="en-US" sz="1400" dirty="0" smtClean="0">
                <a:solidFill>
                  <a:srgbClr val="FF0000"/>
                </a:solidFill>
                <a:latin typeface="Courier"/>
                <a:cs typeface="Courier"/>
              </a:rPr>
              <a:t> </a:t>
            </a:r>
            <a:r>
              <a:rPr lang="en-US" sz="1400" dirty="0" smtClean="0">
                <a:latin typeface="Courier"/>
                <a:cs typeface="Courier"/>
              </a:rPr>
              <a:t>{</a:t>
            </a:r>
          </a:p>
          <a:p>
            <a:pPr marL="60325" indent="0">
              <a:spcAft>
                <a:spcPts val="0"/>
              </a:spcAft>
              <a:buNone/>
            </a:pPr>
            <a:r>
              <a:rPr lang="en-US" sz="1400" dirty="0" smtClean="0">
                <a:latin typeface="Courier"/>
                <a:cs typeface="Courier"/>
              </a:rPr>
              <a:t>...</a:t>
            </a:r>
          </a:p>
          <a:p>
            <a:pPr marL="60325" indent="0">
              <a:spcAft>
                <a:spcPts val="0"/>
              </a:spcAft>
              <a:buNone/>
            </a:pPr>
            <a:r>
              <a:rPr lang="en-US" sz="1400" dirty="0" smtClean="0">
                <a:latin typeface="Courier"/>
                <a:cs typeface="Courier"/>
              </a:rPr>
              <a:t> private </a:t>
            </a:r>
            <a:r>
              <a:rPr lang="en-US" sz="1400" dirty="0">
                <a:latin typeface="Courier"/>
                <a:cs typeface="Courier"/>
              </a:rPr>
              <a:t>static final </a:t>
            </a:r>
            <a:r>
              <a:rPr lang="en-US" sz="1400" dirty="0" err="1">
                <a:latin typeface="Courier"/>
                <a:cs typeface="Courier"/>
              </a:rPr>
              <a:t>int</a:t>
            </a:r>
            <a:r>
              <a:rPr lang="en-US" sz="1400" dirty="0">
                <a:latin typeface="Courier"/>
                <a:cs typeface="Courier"/>
              </a:rPr>
              <a:t> </a:t>
            </a:r>
            <a:r>
              <a:rPr lang="en-US" sz="1400" dirty="0" smtClean="0">
                <a:latin typeface="Courier"/>
                <a:cs typeface="Courier"/>
              </a:rPr>
              <a:t>BTN_PIN </a:t>
            </a:r>
            <a:r>
              <a:rPr lang="en-US" sz="1400" dirty="0">
                <a:latin typeface="Courier"/>
                <a:cs typeface="Courier"/>
              </a:rPr>
              <a:t>= </a:t>
            </a:r>
            <a:r>
              <a:rPr lang="en-US" sz="1400" dirty="0">
                <a:solidFill>
                  <a:srgbClr val="FF0000"/>
                </a:solidFill>
                <a:latin typeface="Courier"/>
                <a:cs typeface="Courier"/>
              </a:rPr>
              <a:t>17</a:t>
            </a:r>
            <a:r>
              <a:rPr lang="en-US" sz="1400" dirty="0" smtClean="0">
                <a:latin typeface="Courier"/>
                <a:cs typeface="Courier"/>
              </a:rPr>
              <a:t>;</a:t>
            </a:r>
          </a:p>
          <a:p>
            <a:pPr marL="60325" indent="0">
              <a:spcAft>
                <a:spcPts val="0"/>
              </a:spcAft>
              <a:buNone/>
            </a:pPr>
            <a:r>
              <a:rPr lang="en-US" sz="1400" dirty="0" smtClean="0">
                <a:latin typeface="Courier"/>
                <a:cs typeface="Courier"/>
              </a:rPr>
              <a:t> private static final </a:t>
            </a:r>
            <a:r>
              <a:rPr lang="en-US" sz="1400" dirty="0" err="1" smtClean="0">
                <a:latin typeface="Courier"/>
                <a:cs typeface="Courier"/>
              </a:rPr>
              <a:t>int</a:t>
            </a:r>
            <a:r>
              <a:rPr lang="en-US" sz="1400" dirty="0" smtClean="0">
                <a:latin typeface="Courier"/>
                <a:cs typeface="Courier"/>
              </a:rPr>
              <a:t> BTN_PORT = </a:t>
            </a:r>
            <a:r>
              <a:rPr lang="en-US" sz="1400" dirty="0" smtClean="0">
                <a:solidFill>
                  <a:srgbClr val="FF0000"/>
                </a:solidFill>
                <a:latin typeface="Courier"/>
                <a:cs typeface="Courier"/>
              </a:rPr>
              <a:t>0</a:t>
            </a:r>
            <a:r>
              <a:rPr lang="en-US" sz="1400" dirty="0" smtClean="0">
                <a:latin typeface="Courier"/>
                <a:cs typeface="Courier"/>
              </a:rPr>
              <a:t>;</a:t>
            </a:r>
          </a:p>
          <a:p>
            <a:pPr marL="60325" indent="0">
              <a:spcAft>
                <a:spcPts val="0"/>
              </a:spcAft>
              <a:buNone/>
            </a:pPr>
            <a:r>
              <a:rPr lang="en-US" sz="1400" dirty="0">
                <a:latin typeface="Courier"/>
                <a:cs typeface="Courier"/>
              </a:rPr>
              <a:t> </a:t>
            </a:r>
            <a:r>
              <a:rPr lang="en-US" sz="1400" dirty="0" smtClean="0">
                <a:latin typeface="Courier"/>
                <a:cs typeface="Courier"/>
              </a:rPr>
              <a:t>private </a:t>
            </a:r>
            <a:r>
              <a:rPr lang="en-US" sz="1400" dirty="0">
                <a:latin typeface="Courier"/>
                <a:cs typeface="Courier"/>
              </a:rPr>
              <a:t>static final </a:t>
            </a:r>
            <a:r>
              <a:rPr lang="en-US" sz="1400" dirty="0" err="1">
                <a:latin typeface="Courier"/>
                <a:cs typeface="Courier"/>
              </a:rPr>
              <a:t>int</a:t>
            </a:r>
            <a:r>
              <a:rPr lang="en-US" sz="1400" dirty="0">
                <a:latin typeface="Courier"/>
                <a:cs typeface="Courier"/>
              </a:rPr>
              <a:t> LED1_ID = </a:t>
            </a:r>
            <a:r>
              <a:rPr lang="en-US" sz="1400" dirty="0">
                <a:solidFill>
                  <a:srgbClr val="FF0000"/>
                </a:solidFill>
                <a:latin typeface="Courier"/>
                <a:cs typeface="Courier"/>
              </a:rPr>
              <a:t>23</a:t>
            </a:r>
            <a:r>
              <a:rPr lang="en-US" sz="1400" dirty="0" smtClean="0">
                <a:latin typeface="Courier"/>
                <a:cs typeface="Courier"/>
              </a:rPr>
              <a:t>;</a:t>
            </a:r>
          </a:p>
          <a:p>
            <a:pPr marL="60325" indent="0">
              <a:spcAft>
                <a:spcPts val="0"/>
              </a:spcAft>
              <a:buNone/>
            </a:pPr>
            <a:r>
              <a:rPr lang="en-US" sz="1400" dirty="0" smtClean="0">
                <a:latin typeface="Courier"/>
                <a:cs typeface="Courier"/>
              </a:rPr>
              <a:t> </a:t>
            </a:r>
            <a:endParaRPr lang="en-US" sz="1400" dirty="0">
              <a:latin typeface="Courier"/>
              <a:cs typeface="Courier"/>
            </a:endParaRPr>
          </a:p>
          <a:p>
            <a:pPr marL="60325" indent="0">
              <a:spcAft>
                <a:spcPts val="0"/>
              </a:spcAft>
              <a:buNone/>
            </a:pPr>
            <a:r>
              <a:rPr lang="en-US" sz="1400" dirty="0">
                <a:latin typeface="Courier"/>
                <a:cs typeface="Courier"/>
              </a:rPr>
              <a:t> ...</a:t>
            </a:r>
          </a:p>
          <a:p>
            <a:pPr marL="60325" indent="0">
              <a:spcAft>
                <a:spcPts val="0"/>
              </a:spcAft>
              <a:buNone/>
            </a:pPr>
            <a:r>
              <a:rPr lang="en-US" sz="1400" dirty="0">
                <a:latin typeface="Courier"/>
                <a:cs typeface="Courier"/>
              </a:rPr>
              <a:t> </a:t>
            </a:r>
            <a:r>
              <a:rPr lang="en-US" sz="1400" dirty="0" err="1">
                <a:latin typeface="Courier"/>
                <a:cs typeface="Courier"/>
              </a:rPr>
              <a:t>GPIOPinConfig</a:t>
            </a:r>
            <a:r>
              <a:rPr lang="en-US" sz="1400" dirty="0">
                <a:latin typeface="Courier"/>
                <a:cs typeface="Courier"/>
              </a:rPr>
              <a:t> config1 = new </a:t>
            </a:r>
            <a:r>
              <a:rPr lang="en-US" sz="1400" dirty="0" err="1">
                <a:solidFill>
                  <a:srgbClr val="FF0000"/>
                </a:solidFill>
                <a:latin typeface="Courier"/>
                <a:cs typeface="Courier"/>
              </a:rPr>
              <a:t>GPIOPinConfig</a:t>
            </a:r>
            <a:r>
              <a:rPr lang="en-US" sz="1400" dirty="0" smtClean="0">
                <a:latin typeface="Courier"/>
                <a:cs typeface="Courier"/>
              </a:rPr>
              <a:t>(BTN_PORT, </a:t>
            </a:r>
            <a:endParaRPr lang="en-US" sz="1400" dirty="0">
              <a:latin typeface="Courier"/>
              <a:cs typeface="Courier"/>
            </a:endParaRPr>
          </a:p>
          <a:p>
            <a:pPr marL="60325" indent="0">
              <a:spcAft>
                <a:spcPts val="0"/>
              </a:spcAft>
              <a:buNone/>
            </a:pPr>
            <a:r>
              <a:rPr lang="en-US" sz="1400" dirty="0">
                <a:latin typeface="Courier"/>
                <a:cs typeface="Courier"/>
              </a:rPr>
              <a:t>                      </a:t>
            </a:r>
            <a:r>
              <a:rPr lang="en-US" sz="1400" dirty="0" smtClean="0">
                <a:latin typeface="Courier"/>
                <a:cs typeface="Courier"/>
              </a:rPr>
              <a:t>BTN_PIN, </a:t>
            </a:r>
            <a:endParaRPr lang="en-US" sz="1400" dirty="0">
              <a:latin typeface="Courier"/>
              <a:cs typeface="Courier"/>
            </a:endParaRPr>
          </a:p>
          <a:p>
            <a:pPr marL="60325" indent="0">
              <a:spcAft>
                <a:spcPts val="0"/>
              </a:spcAft>
              <a:buNone/>
            </a:pPr>
            <a:r>
              <a:rPr lang="en-US" sz="1400" dirty="0">
                <a:latin typeface="Courier"/>
                <a:cs typeface="Courier"/>
              </a:rPr>
              <a:t>                      </a:t>
            </a:r>
            <a:r>
              <a:rPr lang="en-US" sz="1400" dirty="0" err="1">
                <a:latin typeface="Courier"/>
                <a:cs typeface="Courier"/>
              </a:rPr>
              <a:t>GPIOPinConfig.DIR_INPUT_ONLY</a:t>
            </a:r>
            <a:r>
              <a:rPr lang="en-US" sz="1400" dirty="0">
                <a:latin typeface="Courier"/>
                <a:cs typeface="Courier"/>
              </a:rPr>
              <a:t>,</a:t>
            </a:r>
          </a:p>
          <a:p>
            <a:pPr marL="60325" indent="0">
              <a:spcAft>
                <a:spcPts val="0"/>
              </a:spcAft>
              <a:buNone/>
            </a:pPr>
            <a:r>
              <a:rPr lang="en-US" sz="1400" dirty="0">
                <a:latin typeface="Courier"/>
                <a:cs typeface="Courier"/>
              </a:rPr>
              <a:t>                      </a:t>
            </a:r>
            <a:r>
              <a:rPr lang="en-US" sz="1400" dirty="0" err="1" smtClean="0">
                <a:latin typeface="Courier"/>
                <a:cs typeface="Courier"/>
              </a:rPr>
              <a:t>DeviceConfig.DEFAULT</a:t>
            </a:r>
            <a:r>
              <a:rPr lang="en-US" sz="1400" dirty="0">
                <a:latin typeface="Courier"/>
                <a:cs typeface="Courier"/>
              </a:rPr>
              <a:t>,  </a:t>
            </a:r>
          </a:p>
          <a:p>
            <a:pPr marL="60325" indent="0">
              <a:spcAft>
                <a:spcPts val="0"/>
              </a:spcAft>
              <a:buNone/>
            </a:pPr>
            <a:r>
              <a:rPr lang="en-US" sz="1400" dirty="0">
                <a:latin typeface="Courier"/>
                <a:cs typeface="Courier"/>
              </a:rPr>
              <a:t>                      </a:t>
            </a:r>
            <a:r>
              <a:rPr lang="en-US" sz="1400" dirty="0" err="1" smtClean="0">
                <a:latin typeface="Courier"/>
                <a:cs typeface="Courier"/>
              </a:rPr>
              <a:t>GPIOPinConfig.TRIGGER_BOTH_EDGES</a:t>
            </a:r>
            <a:r>
              <a:rPr lang="en-US" sz="1400" dirty="0" smtClean="0">
                <a:latin typeface="Courier"/>
                <a:cs typeface="Courier"/>
              </a:rPr>
              <a:t>, </a:t>
            </a:r>
            <a:endParaRPr lang="en-US" sz="1400" dirty="0">
              <a:latin typeface="Courier"/>
              <a:cs typeface="Courier"/>
            </a:endParaRPr>
          </a:p>
          <a:p>
            <a:pPr marL="60325" indent="0">
              <a:spcAft>
                <a:spcPts val="0"/>
              </a:spcAft>
              <a:buNone/>
            </a:pPr>
            <a:r>
              <a:rPr lang="en-US" sz="1400" dirty="0">
                <a:latin typeface="Courier"/>
                <a:cs typeface="Courier"/>
              </a:rPr>
              <a:t>                      false)</a:t>
            </a:r>
            <a:r>
              <a:rPr lang="en-US" sz="1400" dirty="0" smtClean="0">
                <a:latin typeface="Courier"/>
                <a:cs typeface="Courier"/>
              </a:rPr>
              <a:t>;</a:t>
            </a:r>
          </a:p>
          <a:p>
            <a:pPr marL="60325" indent="0">
              <a:spcAft>
                <a:spcPts val="0"/>
              </a:spcAft>
              <a:buNone/>
            </a:pPr>
            <a:endParaRPr lang="en-US" sz="1400" dirty="0">
              <a:latin typeface="Courier"/>
              <a:cs typeface="Courier"/>
            </a:endParaRPr>
          </a:p>
          <a:p>
            <a:pPr marL="60325" indent="0">
              <a:spcAft>
                <a:spcPts val="0"/>
              </a:spcAft>
              <a:buNone/>
            </a:pPr>
            <a:r>
              <a:rPr lang="en-US" sz="1400" dirty="0">
                <a:latin typeface="Courier"/>
                <a:cs typeface="Courier"/>
              </a:rPr>
              <a:t> </a:t>
            </a:r>
            <a:r>
              <a:rPr lang="en-US" sz="1400" dirty="0" err="1">
                <a:latin typeface="Courier"/>
                <a:cs typeface="Courier"/>
              </a:rPr>
              <a:t>GPIOPin</a:t>
            </a:r>
            <a:r>
              <a:rPr lang="en-US" sz="1400" dirty="0">
                <a:latin typeface="Courier"/>
                <a:cs typeface="Courier"/>
              </a:rPr>
              <a:t> button1 = </a:t>
            </a:r>
            <a:r>
              <a:rPr lang="en-US" sz="1400" dirty="0" smtClean="0">
                <a:latin typeface="Courier"/>
                <a:cs typeface="Courier"/>
              </a:rPr>
              <a:t> </a:t>
            </a:r>
            <a:r>
              <a:rPr lang="en-US" sz="1400" dirty="0" err="1" smtClean="0">
                <a:solidFill>
                  <a:srgbClr val="FF0000"/>
                </a:solidFill>
                <a:latin typeface="Courier"/>
                <a:cs typeface="Courier"/>
              </a:rPr>
              <a:t>DeviceManager.open</a:t>
            </a:r>
            <a:r>
              <a:rPr lang="en-US" sz="1400" dirty="0" smtClean="0">
                <a:latin typeface="Courier"/>
                <a:cs typeface="Courier"/>
              </a:rPr>
              <a:t>(</a:t>
            </a:r>
            <a:r>
              <a:rPr lang="en-US" sz="1400" dirty="0" smtClean="0">
                <a:solidFill>
                  <a:srgbClr val="FF0000"/>
                </a:solidFill>
                <a:latin typeface="Courier"/>
                <a:cs typeface="Courier"/>
              </a:rPr>
              <a:t>config1</a:t>
            </a:r>
            <a:r>
              <a:rPr lang="en-US" sz="1400" dirty="0">
                <a:latin typeface="Courier"/>
                <a:cs typeface="Courier"/>
              </a:rPr>
              <a:t>)</a:t>
            </a:r>
            <a:r>
              <a:rPr lang="en-US" sz="1400" dirty="0" smtClean="0">
                <a:latin typeface="Courier"/>
                <a:cs typeface="Courier"/>
              </a:rPr>
              <a:t>;</a:t>
            </a:r>
          </a:p>
          <a:p>
            <a:pPr marL="60325" indent="0">
              <a:spcAft>
                <a:spcPts val="0"/>
              </a:spcAft>
              <a:buNone/>
            </a:pPr>
            <a:r>
              <a:rPr lang="en-US" sz="1400" dirty="0" smtClean="0">
                <a:latin typeface="Courier"/>
                <a:cs typeface="Courier"/>
              </a:rPr>
              <a:t> </a:t>
            </a:r>
            <a:r>
              <a:rPr lang="en-US" sz="1400" dirty="0" err="1" smtClean="0">
                <a:latin typeface="Courier"/>
                <a:cs typeface="Courier"/>
              </a:rPr>
              <a:t>GPIOPin</a:t>
            </a:r>
            <a:r>
              <a:rPr lang="en-US" sz="1400" dirty="0">
                <a:latin typeface="Courier"/>
                <a:cs typeface="Courier"/>
              </a:rPr>
              <a:t> </a:t>
            </a:r>
            <a:r>
              <a:rPr lang="en-US" sz="1400" dirty="0" smtClean="0">
                <a:latin typeface="Courier"/>
                <a:cs typeface="Courier"/>
              </a:rPr>
              <a:t>led1 = </a:t>
            </a:r>
            <a:r>
              <a:rPr lang="en-US" sz="1400" dirty="0" err="1" smtClean="0">
                <a:solidFill>
                  <a:srgbClr val="FF0000"/>
                </a:solidFill>
                <a:latin typeface="Courier"/>
                <a:cs typeface="Courier"/>
              </a:rPr>
              <a:t>DeviceManager.open</a:t>
            </a:r>
            <a:r>
              <a:rPr lang="en-US" sz="1400" dirty="0" smtClean="0">
                <a:solidFill>
                  <a:srgbClr val="FF0000"/>
                </a:solidFill>
                <a:latin typeface="Courier"/>
                <a:cs typeface="Courier"/>
              </a:rPr>
              <a:t>(LED1_ID);</a:t>
            </a:r>
            <a:endParaRPr lang="en-US" sz="1400" dirty="0">
              <a:latin typeface="Courier"/>
              <a:cs typeface="Courier"/>
            </a:endParaRPr>
          </a:p>
          <a:p>
            <a:pPr marL="60325" indent="0">
              <a:spcAft>
                <a:spcPts val="0"/>
              </a:spcAft>
              <a:buNone/>
            </a:pPr>
            <a:r>
              <a:rPr lang="en-US" sz="1400" dirty="0">
                <a:solidFill>
                  <a:srgbClr val="FF0000"/>
                </a:solidFill>
                <a:latin typeface="Courier"/>
                <a:cs typeface="Courier"/>
              </a:rPr>
              <a:t> button1.setInputListener(this);</a:t>
            </a:r>
          </a:p>
          <a:p>
            <a:pPr marL="60325" indent="0">
              <a:spcAft>
                <a:spcPts val="0"/>
              </a:spcAft>
              <a:buNone/>
            </a:pPr>
            <a:endParaRPr lang="en-US" sz="1400" dirty="0">
              <a:solidFill>
                <a:srgbClr val="FF0000"/>
              </a:solidFill>
              <a:latin typeface="Courier"/>
              <a:cs typeface="Courier"/>
            </a:endParaRPr>
          </a:p>
          <a:p>
            <a:pPr marL="60325" indent="0">
              <a:spcAft>
                <a:spcPts val="0"/>
              </a:spcAft>
              <a:buNone/>
            </a:pPr>
            <a:endParaRPr lang="en-US" sz="1400" dirty="0">
              <a:latin typeface="Courier"/>
              <a:cs typeface="Courier"/>
            </a:endParaRPr>
          </a:p>
          <a:p>
            <a:pPr marL="60325" indent="0">
              <a:spcAft>
                <a:spcPts val="0"/>
              </a:spcAft>
              <a:buNone/>
            </a:pPr>
            <a:endParaRPr lang="en-US" sz="1400" dirty="0">
              <a:latin typeface="Courier"/>
              <a:cs typeface="Courier"/>
            </a:endParaRPr>
          </a:p>
          <a:p>
            <a:pPr marL="60325" indent="0">
              <a:spcAft>
                <a:spcPts val="0"/>
              </a:spcAft>
              <a:buNone/>
            </a:pPr>
            <a:endParaRPr lang="en-US" sz="1400" dirty="0" smtClean="0">
              <a:latin typeface="Courier"/>
              <a:cs typeface="Courier"/>
            </a:endParaRPr>
          </a:p>
          <a:p>
            <a:pPr marL="60325" indent="0">
              <a:spcAft>
                <a:spcPts val="0"/>
              </a:spcAft>
              <a:buNone/>
            </a:pPr>
            <a:endParaRPr lang="en-US" sz="1400" dirty="0" smtClean="0">
              <a:latin typeface="Courier"/>
              <a:cs typeface="Courier"/>
            </a:endParaRPr>
          </a:p>
          <a:p>
            <a:pPr marL="60325" indent="0">
              <a:spcAft>
                <a:spcPts val="0"/>
              </a:spcAft>
              <a:buNone/>
            </a:pPr>
            <a:endParaRPr lang="en-US" sz="1400" dirty="0">
              <a:latin typeface="Courier"/>
              <a:cs typeface="Courier"/>
            </a:endParaRPr>
          </a:p>
        </p:txBody>
      </p:sp>
      <p:pic>
        <p:nvPicPr>
          <p:cNvPr id="4" name="Picture 3" descr="Screen Shot 2014-10-30 at 4.40.54 PM.png"/>
          <p:cNvPicPr>
            <a:picLocks noChangeAspect="1"/>
          </p:cNvPicPr>
          <p:nvPr/>
        </p:nvPicPr>
        <p:blipFill>
          <a:blip r:embed="rId3"/>
          <a:stretch>
            <a:fillRect/>
          </a:stretch>
        </p:blipFill>
        <p:spPr>
          <a:xfrm>
            <a:off x="6756400" y="2965811"/>
            <a:ext cx="2264229" cy="1358538"/>
          </a:xfrm>
          <a:prstGeom prst="rect">
            <a:avLst/>
          </a:prstGeom>
        </p:spPr>
      </p:pic>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682956835"/>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GPIO </a:t>
            </a:r>
            <a:r>
              <a:rPr lang="en-US" dirty="0" smtClean="0"/>
              <a:t>with Device Access API</a:t>
            </a:r>
            <a:endParaRPr lang="en-US" dirty="0"/>
          </a:p>
        </p:txBody>
      </p:sp>
      <p:sp>
        <p:nvSpPr>
          <p:cNvPr id="3" name="Content Placeholder 2"/>
          <p:cNvSpPr>
            <a:spLocks noGrp="1"/>
          </p:cNvSpPr>
          <p:nvPr>
            <p:ph sz="quarter" idx="12"/>
          </p:nvPr>
        </p:nvSpPr>
        <p:spPr>
          <a:xfrm>
            <a:off x="804347" y="1098809"/>
            <a:ext cx="8229600" cy="3467489"/>
          </a:xfrm>
        </p:spPr>
        <p:txBody>
          <a:bodyPr/>
          <a:lstStyle/>
          <a:p>
            <a:pPr marL="60325" indent="0">
              <a:spcAft>
                <a:spcPts val="0"/>
              </a:spcAft>
              <a:buNone/>
            </a:pPr>
            <a:r>
              <a:rPr lang="en-US" sz="1800" dirty="0" smtClean="0">
                <a:latin typeface="Courier"/>
                <a:cs typeface="Courier"/>
              </a:rPr>
              <a:t>@</a:t>
            </a:r>
            <a:r>
              <a:rPr lang="en-US" sz="1800" dirty="0">
                <a:latin typeface="Courier"/>
                <a:cs typeface="Courier"/>
              </a:rPr>
              <a:t>Override</a:t>
            </a:r>
          </a:p>
          <a:p>
            <a:pPr marL="60325" indent="0">
              <a:spcAft>
                <a:spcPts val="0"/>
              </a:spcAft>
              <a:buNone/>
            </a:pPr>
            <a:r>
              <a:rPr lang="en-US" sz="1800" dirty="0">
                <a:latin typeface="Courier"/>
                <a:cs typeface="Courier"/>
              </a:rPr>
              <a:t>public void </a:t>
            </a:r>
            <a:r>
              <a:rPr lang="en-US" sz="1800" dirty="0" err="1">
                <a:latin typeface="Courier"/>
                <a:cs typeface="Courier"/>
              </a:rPr>
              <a:t>valueChanged</a:t>
            </a:r>
            <a:r>
              <a:rPr lang="en-US" sz="1800" dirty="0">
                <a:latin typeface="Courier"/>
                <a:cs typeface="Courier"/>
              </a:rPr>
              <a:t>(</a:t>
            </a:r>
            <a:r>
              <a:rPr lang="en-US" sz="1800" dirty="0" err="1">
                <a:latin typeface="Courier"/>
                <a:cs typeface="Courier"/>
              </a:rPr>
              <a:t>PinEvent</a:t>
            </a:r>
            <a:r>
              <a:rPr lang="en-US" sz="1800" dirty="0">
                <a:latin typeface="Courier"/>
                <a:cs typeface="Courier"/>
              </a:rPr>
              <a:t> event) {</a:t>
            </a:r>
          </a:p>
          <a:p>
            <a:pPr marL="60325" indent="0">
              <a:spcAft>
                <a:spcPts val="0"/>
              </a:spcAft>
              <a:buNone/>
            </a:pPr>
            <a:r>
              <a:rPr lang="en-US" sz="1800" dirty="0">
                <a:latin typeface="Courier"/>
                <a:cs typeface="Courier"/>
              </a:rPr>
              <a:t>    </a:t>
            </a:r>
            <a:r>
              <a:rPr lang="en-US" sz="1800" dirty="0" err="1">
                <a:latin typeface="Courier"/>
                <a:cs typeface="Courier"/>
              </a:rPr>
              <a:t>GPIOPin</a:t>
            </a:r>
            <a:r>
              <a:rPr lang="en-US" sz="1800" dirty="0">
                <a:latin typeface="Courier"/>
                <a:cs typeface="Courier"/>
              </a:rPr>
              <a:t> pin = </a:t>
            </a:r>
            <a:r>
              <a:rPr lang="en-US" sz="1800" dirty="0" smtClean="0">
                <a:latin typeface="Courier"/>
                <a:cs typeface="Courier"/>
              </a:rPr>
              <a:t> </a:t>
            </a:r>
            <a:r>
              <a:rPr lang="en-US" sz="1800" dirty="0" err="1" smtClean="0">
                <a:latin typeface="Courier"/>
                <a:cs typeface="Courier"/>
              </a:rPr>
              <a:t>event.getDevice</a:t>
            </a:r>
            <a:r>
              <a:rPr lang="en-US" sz="1800" dirty="0" smtClean="0">
                <a:latin typeface="Courier"/>
                <a:cs typeface="Courier"/>
              </a:rPr>
              <a:t>();</a:t>
            </a:r>
            <a:endParaRPr lang="en-US" sz="1800" dirty="0">
              <a:latin typeface="Courier"/>
              <a:cs typeface="Courier"/>
            </a:endParaRPr>
          </a:p>
          <a:p>
            <a:pPr marL="60325" indent="0">
              <a:spcAft>
                <a:spcPts val="0"/>
              </a:spcAft>
              <a:buNone/>
            </a:pPr>
            <a:r>
              <a:rPr lang="en-US" sz="1800" dirty="0">
                <a:latin typeface="Courier"/>
                <a:cs typeface="Courier"/>
              </a:rPr>
              <a:t>    try {</a:t>
            </a:r>
          </a:p>
          <a:p>
            <a:pPr marL="60325" indent="0">
              <a:spcAft>
                <a:spcPts val="0"/>
              </a:spcAft>
              <a:buNone/>
            </a:pPr>
            <a:r>
              <a:rPr lang="en-US" sz="1800" dirty="0">
                <a:latin typeface="Courier"/>
                <a:cs typeface="Courier"/>
              </a:rPr>
              <a:t>      if (pin == button1) {</a:t>
            </a:r>
          </a:p>
          <a:p>
            <a:pPr marL="60325" indent="0">
              <a:spcAft>
                <a:spcPts val="0"/>
              </a:spcAft>
              <a:buNone/>
            </a:pPr>
            <a:r>
              <a:rPr lang="en-US" sz="1800" dirty="0">
                <a:latin typeface="Courier"/>
                <a:cs typeface="Courier"/>
              </a:rPr>
              <a:t>          // Toggle the value of the led</a:t>
            </a:r>
          </a:p>
          <a:p>
            <a:pPr marL="60325" indent="0">
              <a:spcAft>
                <a:spcPts val="0"/>
              </a:spcAft>
              <a:buNone/>
            </a:pPr>
            <a:r>
              <a:rPr lang="en-US" sz="1800" dirty="0">
                <a:latin typeface="Courier"/>
                <a:cs typeface="Courier"/>
              </a:rPr>
              <a:t>          </a:t>
            </a:r>
            <a:r>
              <a:rPr lang="en-US" sz="1800" dirty="0">
                <a:solidFill>
                  <a:srgbClr val="FF0000"/>
                </a:solidFill>
                <a:latin typeface="Courier"/>
                <a:cs typeface="Courier"/>
              </a:rPr>
              <a:t>led1.setValue(!led1.getValue()); </a:t>
            </a:r>
          </a:p>
          <a:p>
            <a:pPr marL="60325" indent="0">
              <a:spcAft>
                <a:spcPts val="0"/>
              </a:spcAft>
              <a:buNone/>
            </a:pPr>
            <a:r>
              <a:rPr lang="en-US" sz="1800" dirty="0">
                <a:latin typeface="Courier"/>
                <a:cs typeface="Courier"/>
              </a:rPr>
              <a:t>      }</a:t>
            </a:r>
          </a:p>
          <a:p>
            <a:pPr marL="60325" indent="0">
              <a:spcAft>
                <a:spcPts val="0"/>
              </a:spcAft>
              <a:buNone/>
            </a:pPr>
            <a:r>
              <a:rPr lang="en-US" sz="1800" dirty="0">
                <a:latin typeface="Courier"/>
                <a:cs typeface="Courier"/>
              </a:rPr>
              <a:t>    </a:t>
            </a:r>
            <a:r>
              <a:rPr lang="en-US" sz="1800" dirty="0" smtClean="0">
                <a:latin typeface="Courier"/>
                <a:cs typeface="Courier"/>
              </a:rPr>
              <a:t>} catch </a:t>
            </a:r>
            <a:r>
              <a:rPr lang="en-US" sz="1800" dirty="0">
                <a:latin typeface="Courier"/>
                <a:cs typeface="Courier"/>
              </a:rPr>
              <a:t>(</a:t>
            </a:r>
            <a:r>
              <a:rPr lang="en-US" sz="1800" dirty="0" err="1">
                <a:latin typeface="Courier"/>
                <a:cs typeface="Courier"/>
              </a:rPr>
              <a:t>IOException</a:t>
            </a:r>
            <a:r>
              <a:rPr lang="en-US" sz="1800" dirty="0">
                <a:latin typeface="Courier"/>
                <a:cs typeface="Courier"/>
              </a:rPr>
              <a:t> ex) {</a:t>
            </a:r>
          </a:p>
          <a:p>
            <a:pPr marL="60325" indent="0">
              <a:spcAft>
                <a:spcPts val="0"/>
              </a:spcAft>
              <a:buNone/>
            </a:pPr>
            <a:r>
              <a:rPr lang="en-US" sz="1800" dirty="0">
                <a:latin typeface="Courier"/>
                <a:cs typeface="Courier"/>
              </a:rPr>
              <a:t>          </a:t>
            </a:r>
            <a:r>
              <a:rPr lang="en-US" sz="1800" dirty="0" err="1">
                <a:latin typeface="Courier"/>
                <a:cs typeface="Courier"/>
              </a:rPr>
              <a:t>System.out.println</a:t>
            </a:r>
            <a:r>
              <a:rPr lang="en-US" sz="1800" dirty="0">
                <a:latin typeface="Courier"/>
                <a:cs typeface="Courier"/>
              </a:rPr>
              <a:t>("</a:t>
            </a:r>
            <a:r>
              <a:rPr lang="en-US" sz="1800" dirty="0" err="1">
                <a:latin typeface="Courier"/>
                <a:cs typeface="Courier"/>
              </a:rPr>
              <a:t>IOException</a:t>
            </a:r>
            <a:r>
              <a:rPr lang="en-US" sz="1800" dirty="0">
                <a:latin typeface="Courier"/>
                <a:cs typeface="Courier"/>
              </a:rPr>
              <a:t>: " + ex); </a:t>
            </a:r>
          </a:p>
          <a:p>
            <a:pPr marL="60325" indent="0">
              <a:spcAft>
                <a:spcPts val="0"/>
              </a:spcAft>
              <a:buNone/>
            </a:pPr>
            <a:r>
              <a:rPr lang="en-US" sz="1800" dirty="0">
                <a:latin typeface="Courier"/>
                <a:cs typeface="Courier"/>
              </a:rPr>
              <a:t>      }</a:t>
            </a:r>
          </a:p>
          <a:p>
            <a:pPr marL="60325" indent="0">
              <a:spcAft>
                <a:spcPts val="0"/>
              </a:spcAft>
              <a:buNone/>
            </a:pPr>
            <a:r>
              <a:rPr lang="en-US" sz="1800" dirty="0">
                <a:latin typeface="Courier"/>
                <a:cs typeface="Courier"/>
              </a:rPr>
              <a:t>}</a:t>
            </a:r>
          </a:p>
          <a:p>
            <a:pPr marL="60325" indent="0">
              <a:spcAft>
                <a:spcPts val="0"/>
              </a:spcAft>
              <a:buNone/>
            </a:pPr>
            <a:endParaRPr lang="en-US" sz="1400" dirty="0" smtClean="0">
              <a:latin typeface="Courier"/>
              <a:cs typeface="Courier"/>
            </a:endParaRPr>
          </a:p>
          <a:p>
            <a:pPr marL="60325" indent="0">
              <a:spcAft>
                <a:spcPts val="0"/>
              </a:spcAft>
              <a:buNone/>
            </a:pPr>
            <a:endParaRPr lang="en-US" sz="1400" dirty="0">
              <a:latin typeface="Courier"/>
              <a:cs typeface="Courier"/>
            </a:endParaRPr>
          </a:p>
        </p:txBody>
      </p:sp>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3464408989"/>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run it…</a:t>
            </a:r>
            <a:endParaRPr lang="en-US" dirty="0"/>
          </a:p>
        </p:txBody>
      </p:sp>
      <p:pic>
        <p:nvPicPr>
          <p:cNvPr id="6" name="rpi-java-gpio.mov">
            <a:hlinkClick r:id="" action="ppaction://media"/>
          </p:cNvPr>
          <p:cNvPicPr/>
          <p:nvPr>
            <a:videoFile r:link="rId2"/>
          </p:nvPr>
        </p:nvPicPr>
        <p:blipFill>
          <a:blip r:embed="rId4"/>
          <a:stretch>
            <a:fillRect/>
          </a:stretch>
        </p:blipFill>
        <p:spPr>
          <a:xfrm>
            <a:off x="0" y="0"/>
            <a:ext cx="9144000" cy="5143500"/>
          </a:xfrm>
          <a:prstGeom prst="rect">
            <a:avLst/>
          </a:prstGeom>
        </p:spPr>
      </p:pic>
    </p:spTree>
    <p:custDataLst>
      <p:tags r:id="rId1"/>
    </p:custDataLst>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254255657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15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Homework:</a:t>
            </a:r>
            <a:r>
              <a:rPr lang="en-US" dirty="0"/>
              <a:t/>
            </a:r>
            <a:br>
              <a:rPr lang="en-US" dirty="0"/>
            </a:br>
            <a:r>
              <a:rPr lang="en-US" dirty="0" smtClean="0"/>
              <a:t>Create a Door Sensor </a:t>
            </a:r>
            <a:endParaRPr lang="en-US" dirty="0"/>
          </a:p>
        </p:txBody>
      </p:sp>
      <p:sp>
        <p:nvSpPr>
          <p:cNvPr id="8" name="Text Placeholder 7"/>
          <p:cNvSpPr>
            <a:spLocks noGrp="1"/>
          </p:cNvSpPr>
          <p:nvPr>
            <p:ph type="body" sz="quarter" idx="13"/>
          </p:nvPr>
        </p:nvSpPr>
        <p:spPr/>
        <p:txBody>
          <a:bodyPr/>
          <a:lstStyle/>
          <a:p>
            <a:r>
              <a:rPr lang="en-US" dirty="0" smtClean="0"/>
              <a:t>Ingredients:</a:t>
            </a:r>
          </a:p>
          <a:p>
            <a:r>
              <a:rPr lang="en-US" dirty="0" smtClean="0"/>
              <a:t>1 Green LED</a:t>
            </a:r>
          </a:p>
          <a:p>
            <a:r>
              <a:rPr lang="en-US" dirty="0" smtClean="0"/>
              <a:t>1 Red LED</a:t>
            </a:r>
          </a:p>
          <a:p>
            <a:r>
              <a:rPr lang="en-US" dirty="0" smtClean="0"/>
              <a:t>1 Momentary switch</a:t>
            </a:r>
            <a:endParaRPr lang="en-US" dirty="0"/>
          </a:p>
        </p:txBody>
      </p:sp>
      <p:pic>
        <p:nvPicPr>
          <p:cNvPr id="4" name="Picture 3" descr="duke.png"/>
          <p:cNvPicPr>
            <a:picLocks noChangeAspect="1"/>
          </p:cNvPicPr>
          <p:nvPr/>
        </p:nvPicPr>
        <p:blipFill>
          <a:blip r:embed="rId4"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tretch>
            <a:fillRect/>
          </a:stretch>
        </p:blipFill>
        <p:spPr>
          <a:xfrm>
            <a:off x="5970005" y="1121816"/>
            <a:ext cx="3096238" cy="3096238"/>
          </a:xfrm>
          <a:prstGeom prst="rect">
            <a:avLst/>
          </a:prstGeom>
        </p:spPr>
      </p:pic>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3492375124"/>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27" name="Picture 3" descr="C:\Users\tmcginn\Documents\Curr Devel\RaspberryPi_OBEs\Video\ClipArt\cnt731405.gif"/>
          <p:cNvPicPr>
            <a:picLocks noChangeAspect="1" noChangeArrowheads="1"/>
          </p:cNvPicPr>
          <p:nvPr/>
        </p:nvPicPr>
        <p:blipFill>
          <a:blip r:embed="rId4" cstate="print"/>
          <a:srcRect/>
          <a:stretch>
            <a:fillRect/>
          </a:stretch>
        </p:blipFill>
        <p:spPr bwMode="auto">
          <a:xfrm>
            <a:off x="3334515" y="1427040"/>
            <a:ext cx="285750" cy="540068"/>
          </a:xfrm>
          <a:prstGeom prst="rect">
            <a:avLst/>
          </a:prstGeom>
          <a:noFill/>
        </p:spPr>
      </p:pic>
      <p:grpSp>
        <p:nvGrpSpPr>
          <p:cNvPr id="3" name="Group 9"/>
          <p:cNvGrpSpPr/>
          <p:nvPr/>
        </p:nvGrpSpPr>
        <p:grpSpPr>
          <a:xfrm>
            <a:off x="6707103" y="1419308"/>
            <a:ext cx="1645920" cy="1645920"/>
            <a:chOff x="6821404" y="2712704"/>
            <a:chExt cx="1645920" cy="1645920"/>
          </a:xfrm>
        </p:grpSpPr>
        <p:pic>
          <p:nvPicPr>
            <p:cNvPr id="1030" name="Picture 6" descr="C:\Users\tmcginn\Documents\Curr Devel\RaspberryPi_OBEs\Video\ClipArt\cnt1661723.gif"/>
            <p:cNvPicPr>
              <a:picLocks noChangeAspect="1" noChangeArrowheads="1"/>
            </p:cNvPicPr>
            <p:nvPr/>
          </p:nvPicPr>
          <p:blipFill>
            <a:blip r:embed="rId5" cstate="print"/>
            <a:srcRect/>
            <a:stretch>
              <a:fillRect/>
            </a:stretch>
          </p:blipFill>
          <p:spPr bwMode="auto">
            <a:xfrm>
              <a:off x="6821404" y="2712704"/>
              <a:ext cx="1645920" cy="1645920"/>
            </a:xfrm>
            <a:prstGeom prst="rect">
              <a:avLst/>
            </a:prstGeom>
            <a:noFill/>
          </p:spPr>
        </p:pic>
        <p:pic>
          <p:nvPicPr>
            <p:cNvPr id="1031" name="Picture 7" descr="C:\Users\tmcginn\Documents\Curr Devel\RaspberryPi_OBEs\Video\ClipArt\cnt204602.gif"/>
            <p:cNvPicPr>
              <a:picLocks noChangeAspect="1" noChangeArrowheads="1"/>
            </p:cNvPicPr>
            <p:nvPr/>
          </p:nvPicPr>
          <p:blipFill>
            <a:blip r:embed="rId6" cstate="print"/>
            <a:srcRect/>
            <a:stretch>
              <a:fillRect/>
            </a:stretch>
          </p:blipFill>
          <p:spPr bwMode="auto">
            <a:xfrm>
              <a:off x="7086516" y="2939883"/>
              <a:ext cx="624840" cy="868680"/>
            </a:xfrm>
            <a:prstGeom prst="rect">
              <a:avLst/>
            </a:prstGeom>
            <a:noFill/>
          </p:spPr>
        </p:pic>
      </p:grpSp>
      <p:grpSp>
        <p:nvGrpSpPr>
          <p:cNvPr id="4" name="Group 12"/>
          <p:cNvGrpSpPr/>
          <p:nvPr/>
        </p:nvGrpSpPr>
        <p:grpSpPr>
          <a:xfrm>
            <a:off x="977593" y="1407906"/>
            <a:ext cx="2188412" cy="1657350"/>
            <a:chOff x="3194384" y="1860216"/>
            <a:chExt cx="2188412" cy="1657350"/>
          </a:xfrm>
        </p:grpSpPr>
        <p:sp>
          <p:nvSpPr>
            <p:cNvPr id="11" name="Rectangle 10"/>
            <p:cNvSpPr/>
            <p:nvPr/>
          </p:nvSpPr>
          <p:spPr>
            <a:xfrm>
              <a:off x="3398921" y="1870910"/>
              <a:ext cx="439154" cy="655720"/>
            </a:xfrm>
            <a:prstGeom prst="rect">
              <a:avLst/>
            </a:prstGeom>
            <a:solidFill>
              <a:srgbClr val="B3B3B3"/>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tmcginn\Documents\Curr Devel\RaspberryPi_OBEs\Video\ClipArt\cnt204170.gif"/>
            <p:cNvPicPr>
              <a:picLocks noChangeAspect="1" noChangeArrowheads="1"/>
            </p:cNvPicPr>
            <p:nvPr/>
          </p:nvPicPr>
          <p:blipFill>
            <a:blip r:embed="rId7" cstate="print"/>
            <a:srcRect/>
            <a:stretch>
              <a:fillRect/>
            </a:stretch>
          </p:blipFill>
          <p:spPr bwMode="auto">
            <a:xfrm>
              <a:off x="3453983" y="1860216"/>
              <a:ext cx="1928813" cy="1657350"/>
            </a:xfrm>
            <a:prstGeom prst="rect">
              <a:avLst/>
            </a:prstGeom>
            <a:noFill/>
          </p:spPr>
        </p:pic>
        <p:sp>
          <p:nvSpPr>
            <p:cNvPr id="12" name="Curved Right Arrow 11"/>
            <p:cNvSpPr/>
            <p:nvPr/>
          </p:nvSpPr>
          <p:spPr>
            <a:xfrm>
              <a:off x="3194384" y="1864892"/>
              <a:ext cx="192505" cy="150395"/>
            </a:xfrm>
            <a:prstGeom prst="curvedRightArrow">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 name="Group 13"/>
          <p:cNvGrpSpPr/>
          <p:nvPr/>
        </p:nvGrpSpPr>
        <p:grpSpPr>
          <a:xfrm>
            <a:off x="4405970" y="1306164"/>
            <a:ext cx="505535" cy="1042988"/>
            <a:chOff x="5499268" y="3202990"/>
            <a:chExt cx="505535" cy="1042988"/>
          </a:xfrm>
        </p:grpSpPr>
        <p:pic>
          <p:nvPicPr>
            <p:cNvPr id="1032" name="Picture 8" descr="C:\Users\tmcginn\Documents\Curr Devel\RaspberryPi_OBEs\Video\ClipArt\cnt205154.gif"/>
            <p:cNvPicPr>
              <a:picLocks noChangeAspect="1" noChangeArrowheads="1"/>
            </p:cNvPicPr>
            <p:nvPr/>
          </p:nvPicPr>
          <p:blipFill>
            <a:blip r:embed="rId8" cstate="print"/>
            <a:srcRect/>
            <a:stretch>
              <a:fillRect/>
            </a:stretch>
          </p:blipFill>
          <p:spPr bwMode="auto">
            <a:xfrm>
              <a:off x="5569034" y="3202990"/>
              <a:ext cx="435769" cy="1042988"/>
            </a:xfrm>
            <a:prstGeom prst="rect">
              <a:avLst/>
            </a:prstGeom>
            <a:noFill/>
          </p:spPr>
        </p:pic>
        <p:pic>
          <p:nvPicPr>
            <p:cNvPr id="1028" name="Picture 4" descr="C:\Users\tmcginn\Documents\Curr Devel\RaspberryPi_OBEs\Video\ClipArt\cnt205153.gif"/>
            <p:cNvPicPr>
              <a:picLocks noChangeAspect="1" noChangeArrowheads="1"/>
            </p:cNvPicPr>
            <p:nvPr/>
          </p:nvPicPr>
          <p:blipFill>
            <a:blip r:embed="rId9" cstate="print"/>
            <a:srcRect/>
            <a:stretch>
              <a:fillRect/>
            </a:stretch>
          </p:blipFill>
          <p:spPr bwMode="auto">
            <a:xfrm>
              <a:off x="5499268" y="3391737"/>
              <a:ext cx="252413" cy="226219"/>
            </a:xfrm>
            <a:prstGeom prst="rect">
              <a:avLst/>
            </a:prstGeom>
            <a:noFill/>
          </p:spPr>
        </p:pic>
      </p:grpSp>
      <p:sp>
        <p:nvSpPr>
          <p:cNvPr id="15" name="Right Arrow 14"/>
          <p:cNvSpPr/>
          <p:nvPr/>
        </p:nvSpPr>
        <p:spPr>
          <a:xfrm>
            <a:off x="3316388" y="2279984"/>
            <a:ext cx="3392906" cy="397042"/>
          </a:xfrm>
          <a:prstGeom prst="rightArrow">
            <a:avLst/>
          </a:prstGeom>
          <a:solidFill>
            <a:srgbClr val="8BA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625573" y="3571631"/>
            <a:ext cx="7260493" cy="646331"/>
          </a:xfrm>
          <a:prstGeom prst="rect">
            <a:avLst/>
          </a:prstGeom>
          <a:noFill/>
        </p:spPr>
        <p:txBody>
          <a:bodyPr wrap="square" rtlCol="0">
            <a:spAutoFit/>
          </a:bodyPr>
          <a:lstStyle/>
          <a:p>
            <a:r>
              <a:rPr lang="en-US" dirty="0" smtClean="0">
                <a:solidFill>
                  <a:schemeClr val="tx2"/>
                </a:solidFill>
              </a:rPr>
              <a:t>In this course, you will build a prototype of an embedded device to collect, store, analyze and share data from a shipping container.</a:t>
            </a:r>
          </a:p>
        </p:txBody>
      </p:sp>
      <p:pic>
        <p:nvPicPr>
          <p:cNvPr id="1034" name="Picture 10" descr="C:\Users\tmcginn\Documents\Curr Devel\RaspberryPi_OBEs\Video\ClipArt\Raspberry-Pi-2.jpg"/>
          <p:cNvPicPr>
            <a:picLocks noChangeAspect="1" noChangeArrowheads="1"/>
          </p:cNvPicPr>
          <p:nvPr/>
        </p:nvPicPr>
        <p:blipFill>
          <a:blip r:embed="rId10" cstate="print"/>
          <a:srcRect/>
          <a:stretch>
            <a:fillRect/>
          </a:stretch>
        </p:blipFill>
        <p:spPr bwMode="auto">
          <a:xfrm>
            <a:off x="671787" y="3555021"/>
            <a:ext cx="975360" cy="523875"/>
          </a:xfrm>
          <a:prstGeom prst="rect">
            <a:avLst/>
          </a:prstGeom>
          <a:noFill/>
        </p:spPr>
      </p:pic>
      <p:sp>
        <p:nvSpPr>
          <p:cNvPr id="21" name="TextBox 20"/>
          <p:cNvSpPr txBox="1"/>
          <p:nvPr/>
        </p:nvSpPr>
        <p:spPr>
          <a:xfrm>
            <a:off x="734648" y="1047267"/>
            <a:ext cx="1300356" cy="276999"/>
          </a:xfrm>
          <a:prstGeom prst="rect">
            <a:avLst/>
          </a:prstGeom>
          <a:noFill/>
        </p:spPr>
        <p:txBody>
          <a:bodyPr wrap="none" rtlCol="0">
            <a:spAutoFit/>
          </a:bodyPr>
          <a:lstStyle/>
          <a:p>
            <a:r>
              <a:rPr lang="en-US" sz="1200" dirty="0" smtClean="0">
                <a:solidFill>
                  <a:schemeClr val="tx2"/>
                </a:solidFill>
              </a:rPr>
              <a:t>Door open/close</a:t>
            </a:r>
          </a:p>
        </p:txBody>
      </p:sp>
      <p:sp>
        <p:nvSpPr>
          <p:cNvPr id="22" name="TextBox 21"/>
          <p:cNvSpPr txBox="1"/>
          <p:nvPr/>
        </p:nvSpPr>
        <p:spPr>
          <a:xfrm>
            <a:off x="2911235" y="887060"/>
            <a:ext cx="1046056" cy="461665"/>
          </a:xfrm>
          <a:prstGeom prst="rect">
            <a:avLst/>
          </a:prstGeom>
          <a:noFill/>
        </p:spPr>
        <p:txBody>
          <a:bodyPr wrap="none" rtlCol="0">
            <a:spAutoFit/>
          </a:bodyPr>
          <a:lstStyle/>
          <a:p>
            <a:pPr algn="ctr"/>
            <a:r>
              <a:rPr lang="en-US" sz="1200" dirty="0" smtClean="0">
                <a:solidFill>
                  <a:schemeClr val="tx2"/>
                </a:solidFill>
              </a:rPr>
              <a:t>Pressure/</a:t>
            </a:r>
            <a:br>
              <a:rPr lang="en-US" sz="1200" dirty="0" smtClean="0">
                <a:solidFill>
                  <a:schemeClr val="tx2"/>
                </a:solidFill>
              </a:rPr>
            </a:br>
            <a:r>
              <a:rPr lang="en-US" sz="1200" dirty="0" smtClean="0">
                <a:solidFill>
                  <a:schemeClr val="tx2"/>
                </a:solidFill>
              </a:rPr>
              <a:t>Temperature</a:t>
            </a:r>
          </a:p>
        </p:txBody>
      </p:sp>
      <p:sp>
        <p:nvSpPr>
          <p:cNvPr id="23" name="TextBox 22"/>
          <p:cNvSpPr txBox="1"/>
          <p:nvPr/>
        </p:nvSpPr>
        <p:spPr>
          <a:xfrm>
            <a:off x="4353180" y="883148"/>
            <a:ext cx="806631" cy="461665"/>
          </a:xfrm>
          <a:prstGeom prst="rect">
            <a:avLst/>
          </a:prstGeom>
          <a:noFill/>
        </p:spPr>
        <p:txBody>
          <a:bodyPr wrap="none" rtlCol="0">
            <a:spAutoFit/>
          </a:bodyPr>
          <a:lstStyle/>
          <a:p>
            <a:pPr algn="ctr"/>
            <a:r>
              <a:rPr lang="en-US" sz="1200" dirty="0" smtClean="0">
                <a:solidFill>
                  <a:schemeClr val="tx2"/>
                </a:solidFill>
              </a:rPr>
              <a:t>Location/</a:t>
            </a:r>
            <a:br>
              <a:rPr lang="en-US" sz="1200" dirty="0" smtClean="0">
                <a:solidFill>
                  <a:schemeClr val="tx2"/>
                </a:solidFill>
              </a:rPr>
            </a:br>
            <a:r>
              <a:rPr lang="en-US" sz="1200" dirty="0" smtClean="0">
                <a:solidFill>
                  <a:schemeClr val="tx2"/>
                </a:solidFill>
              </a:rPr>
              <a:t>Altitude</a:t>
            </a:r>
          </a:p>
        </p:txBody>
      </p:sp>
      <p:sp>
        <p:nvSpPr>
          <p:cNvPr id="26" name="TextBox 25"/>
          <p:cNvSpPr txBox="1"/>
          <p:nvPr/>
        </p:nvSpPr>
        <p:spPr>
          <a:xfrm>
            <a:off x="6787560" y="1058993"/>
            <a:ext cx="1120820" cy="276999"/>
          </a:xfrm>
          <a:prstGeom prst="rect">
            <a:avLst/>
          </a:prstGeom>
          <a:noFill/>
        </p:spPr>
        <p:txBody>
          <a:bodyPr wrap="none" rtlCol="0">
            <a:spAutoFit/>
          </a:bodyPr>
          <a:lstStyle/>
          <a:p>
            <a:r>
              <a:rPr lang="en-US" sz="1200" dirty="0" smtClean="0">
                <a:solidFill>
                  <a:schemeClr val="tx2"/>
                </a:solidFill>
              </a:rPr>
              <a:t>Client Display</a:t>
            </a:r>
          </a:p>
        </p:txBody>
      </p:sp>
      <p:pic>
        <p:nvPicPr>
          <p:cNvPr id="1035" name="Picture 11" descr="C:\Users\tmcginn\Documents\Curr Devel\RaspberryPi_OBEs\Video\ClipArt\cnt1827106.png"/>
          <p:cNvPicPr>
            <a:picLocks noChangeAspect="1" noChangeArrowheads="1"/>
          </p:cNvPicPr>
          <p:nvPr/>
        </p:nvPicPr>
        <p:blipFill>
          <a:blip r:embed="rId11" cstate="print"/>
          <a:srcRect/>
          <a:stretch>
            <a:fillRect/>
          </a:stretch>
        </p:blipFill>
        <p:spPr bwMode="auto">
          <a:xfrm>
            <a:off x="5369902" y="1337286"/>
            <a:ext cx="952500" cy="952500"/>
          </a:xfrm>
          <a:prstGeom prst="rect">
            <a:avLst/>
          </a:prstGeom>
          <a:noFill/>
        </p:spPr>
      </p:pic>
      <p:sp>
        <p:nvSpPr>
          <p:cNvPr id="28" name="TextBox 27"/>
          <p:cNvSpPr txBox="1"/>
          <p:nvPr/>
        </p:nvSpPr>
        <p:spPr>
          <a:xfrm>
            <a:off x="5545010" y="1066807"/>
            <a:ext cx="721672" cy="276999"/>
          </a:xfrm>
          <a:prstGeom prst="rect">
            <a:avLst/>
          </a:prstGeom>
          <a:noFill/>
        </p:spPr>
        <p:txBody>
          <a:bodyPr wrap="none" rtlCol="0">
            <a:spAutoFit/>
          </a:bodyPr>
          <a:lstStyle/>
          <a:p>
            <a:r>
              <a:rPr lang="en-US" sz="1200" dirty="0" smtClean="0">
                <a:solidFill>
                  <a:schemeClr val="tx2"/>
                </a:solidFill>
              </a:rPr>
              <a:t>Storage</a:t>
            </a:r>
          </a:p>
        </p:txBody>
      </p:sp>
      <p:sp>
        <p:nvSpPr>
          <p:cNvPr id="2" name="Title 1"/>
          <p:cNvSpPr>
            <a:spLocks noGrp="1"/>
          </p:cNvSpPr>
          <p:nvPr>
            <p:ph type="title"/>
          </p:nvPr>
        </p:nvSpPr>
        <p:spPr/>
        <p:txBody>
          <a:bodyPr/>
          <a:lstStyle/>
          <a:p>
            <a:r>
              <a:rPr lang="en-US" dirty="0" smtClean="0"/>
              <a:t>Door open/close</a:t>
            </a:r>
            <a:endParaRPr lang="en-US" dirty="0"/>
          </a:p>
        </p:txBody>
      </p:sp>
      <p:sp>
        <p:nvSpPr>
          <p:cNvPr id="31" name="TextBox 30"/>
          <p:cNvSpPr txBox="1"/>
          <p:nvPr/>
        </p:nvSpPr>
        <p:spPr>
          <a:xfrm>
            <a:off x="997876" y="739645"/>
            <a:ext cx="607545" cy="276999"/>
          </a:xfrm>
          <a:prstGeom prst="rect">
            <a:avLst/>
          </a:prstGeom>
          <a:noFill/>
        </p:spPr>
        <p:txBody>
          <a:bodyPr wrap="none" rtlCol="0">
            <a:spAutoFit/>
          </a:bodyPr>
          <a:lstStyle/>
          <a:p>
            <a:r>
              <a:rPr lang="en-US" sz="1200" b="1" i="1" dirty="0" err="1" smtClean="0">
                <a:solidFill>
                  <a:srgbClr val="3366FF"/>
                </a:solidFill>
              </a:rPr>
              <a:t>GPIO</a:t>
            </a:r>
          </a:p>
        </p:txBody>
      </p:sp>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2295047890"/>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Door Sensor</a:t>
            </a:r>
            <a:endParaRPr lang="en-US" dirty="0"/>
          </a:p>
        </p:txBody>
      </p:sp>
      <p:sp>
        <p:nvSpPr>
          <p:cNvPr id="3" name="Content Placeholder 2"/>
          <p:cNvSpPr>
            <a:spLocks noGrp="1"/>
          </p:cNvSpPr>
          <p:nvPr>
            <p:ph sz="quarter" idx="12"/>
          </p:nvPr>
        </p:nvSpPr>
        <p:spPr/>
        <p:txBody>
          <a:bodyPr/>
          <a:lstStyle/>
          <a:p>
            <a:r>
              <a:rPr lang="en-US" dirty="0" smtClean="0"/>
              <a:t>The idea is to show the door status via LEDs.</a:t>
            </a:r>
          </a:p>
          <a:p>
            <a:pPr lvl="1"/>
            <a:r>
              <a:rPr lang="en-US" dirty="0" smtClean="0"/>
              <a:t>If the door is closed, the packages are safe in the truck: green LED is ON</a:t>
            </a:r>
          </a:p>
          <a:p>
            <a:pPr lvl="1"/>
            <a:r>
              <a:rPr lang="en-US" dirty="0" smtClean="0"/>
              <a:t>If the door is open, we should warn:  red LED is ON, or blinking (your choice)</a:t>
            </a:r>
          </a:p>
          <a:p>
            <a:r>
              <a:rPr lang="en-US" dirty="0" smtClean="0"/>
              <a:t>Pins used in the solution (not required to be the same)</a:t>
            </a:r>
          </a:p>
          <a:p>
            <a:pPr lvl="1"/>
            <a:r>
              <a:rPr lang="en-US" dirty="0" smtClean="0"/>
              <a:t>Green LED in pin 23</a:t>
            </a:r>
          </a:p>
          <a:p>
            <a:pPr lvl="1"/>
            <a:r>
              <a:rPr lang="en-US" dirty="0" smtClean="0"/>
              <a:t>Red LED in pin 24</a:t>
            </a:r>
          </a:p>
          <a:p>
            <a:pPr lvl="1"/>
            <a:r>
              <a:rPr lang="en-US" dirty="0" smtClean="0"/>
              <a:t>Switch in pin 17</a:t>
            </a:r>
            <a:endParaRPr lang="en-US" dirty="0"/>
          </a:p>
        </p:txBody>
      </p:sp>
      <p:sp>
        <p:nvSpPr>
          <p:cNvPr id="4" name="Text Placeholder 3"/>
          <p:cNvSpPr>
            <a:spLocks noGrp="1"/>
          </p:cNvSpPr>
          <p:nvPr>
            <p:ph type="body" sz="quarter" idx="13"/>
          </p:nvPr>
        </p:nvSpPr>
        <p:spPr/>
        <p:txBody>
          <a:bodyPr/>
          <a:lstStyle/>
          <a:p>
            <a:r>
              <a:rPr lang="en-US" dirty="0" smtClean="0"/>
              <a:t>What we are trying to do</a:t>
            </a:r>
            <a:endParaRPr lang="en-US" dirty="0"/>
          </a:p>
        </p:txBody>
      </p:sp>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2653876833"/>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stretch>
            <a:fillRect/>
          </a:stretch>
        </p:blipFill>
        <p:spPr>
          <a:xfrm>
            <a:off x="2870200" y="660400"/>
            <a:ext cx="3390900" cy="3822700"/>
          </a:xfrm>
          <a:prstGeom prst="rect">
            <a:avLst/>
          </a:prstGeom>
        </p:spPr>
      </p:pic>
      <p:sp>
        <p:nvSpPr>
          <p:cNvPr id="2" name="Title 1"/>
          <p:cNvSpPr>
            <a:spLocks noGrp="1"/>
          </p:cNvSpPr>
          <p:nvPr>
            <p:ph type="title"/>
          </p:nvPr>
        </p:nvSpPr>
        <p:spPr/>
        <p:txBody>
          <a:bodyPr/>
          <a:lstStyle/>
          <a:p>
            <a:r>
              <a:rPr lang="en-US" dirty="0" smtClean="0"/>
              <a:t>The Wiring</a:t>
            </a:r>
            <a:endParaRPr lang="en-US" dirty="0"/>
          </a:p>
        </p:txBody>
      </p:sp>
      <p:sp>
        <p:nvSpPr>
          <p:cNvPr id="6" name="TextBox 5"/>
          <p:cNvSpPr txBox="1"/>
          <p:nvPr/>
        </p:nvSpPr>
        <p:spPr>
          <a:xfrm>
            <a:off x="2947155" y="2809331"/>
            <a:ext cx="783388" cy="276999"/>
          </a:xfrm>
          <a:prstGeom prst="rect">
            <a:avLst/>
          </a:prstGeom>
          <a:noFill/>
        </p:spPr>
        <p:txBody>
          <a:bodyPr wrap="none" rtlCol="0">
            <a:spAutoFit/>
          </a:bodyPr>
          <a:lstStyle/>
          <a:p>
            <a:r>
              <a:rPr lang="en-US" sz="1200" dirty="0" smtClean="0">
                <a:solidFill>
                  <a:schemeClr val="tx2"/>
                </a:solidFill>
              </a:rPr>
              <a:t>GPIO 17</a:t>
            </a:r>
          </a:p>
        </p:txBody>
      </p:sp>
      <p:cxnSp>
        <p:nvCxnSpPr>
          <p:cNvPr id="9" name="Straight Arrow Connector 8"/>
          <p:cNvCxnSpPr/>
          <p:nvPr/>
        </p:nvCxnSpPr>
        <p:spPr>
          <a:xfrm flipH="1">
            <a:off x="3533614" y="2379884"/>
            <a:ext cx="676695" cy="4969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741090" y="2503859"/>
            <a:ext cx="708547" cy="253916"/>
          </a:xfrm>
          <a:prstGeom prst="rect">
            <a:avLst/>
          </a:prstGeom>
          <a:noFill/>
        </p:spPr>
        <p:txBody>
          <a:bodyPr wrap="none" rtlCol="0">
            <a:spAutoFit/>
          </a:bodyPr>
          <a:lstStyle/>
          <a:p>
            <a:r>
              <a:rPr lang="en-US" sz="1050" dirty="0" smtClean="0">
                <a:solidFill>
                  <a:schemeClr val="tx2"/>
                </a:solidFill>
              </a:rPr>
              <a:t>GPIO 23</a:t>
            </a:r>
          </a:p>
        </p:txBody>
      </p:sp>
      <p:cxnSp>
        <p:nvCxnSpPr>
          <p:cNvPr id="8" name="Straight Arrow Connector 7"/>
          <p:cNvCxnSpPr>
            <a:endCxn id="10" idx="1"/>
          </p:cNvCxnSpPr>
          <p:nvPr/>
        </p:nvCxnSpPr>
        <p:spPr>
          <a:xfrm>
            <a:off x="4604621" y="3188855"/>
            <a:ext cx="237031" cy="4669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841652" y="3528807"/>
            <a:ext cx="708547" cy="253916"/>
          </a:xfrm>
          <a:prstGeom prst="rect">
            <a:avLst/>
          </a:prstGeom>
          <a:noFill/>
        </p:spPr>
        <p:txBody>
          <a:bodyPr wrap="none" rtlCol="0">
            <a:spAutoFit/>
          </a:bodyPr>
          <a:lstStyle/>
          <a:p>
            <a:r>
              <a:rPr lang="en-US" sz="1050" dirty="0" smtClean="0">
                <a:solidFill>
                  <a:schemeClr val="tx2"/>
                </a:solidFill>
              </a:rPr>
              <a:t>GPIO 24</a:t>
            </a:r>
          </a:p>
        </p:txBody>
      </p:sp>
      <p:cxnSp>
        <p:nvCxnSpPr>
          <p:cNvPr id="11" name="Straight Arrow Connector 10"/>
          <p:cNvCxnSpPr/>
          <p:nvPr/>
        </p:nvCxnSpPr>
        <p:spPr>
          <a:xfrm flipV="1">
            <a:off x="4584228" y="2695397"/>
            <a:ext cx="323099" cy="1793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434163034"/>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Wiring</a:t>
            </a:r>
            <a:endParaRPr lang="en-US" dirty="0"/>
          </a:p>
        </p:txBody>
      </p:sp>
      <p:pic>
        <p:nvPicPr>
          <p:cNvPr id="4" name="Picture 3"/>
          <p:cNvPicPr>
            <a:picLocks noChangeAspect="1"/>
          </p:cNvPicPr>
          <p:nvPr/>
        </p:nvPicPr>
        <p:blipFill>
          <a:blip r:embed="rId3" cstate="print"/>
          <a:stretch>
            <a:fillRect/>
          </a:stretch>
        </p:blipFill>
        <p:spPr>
          <a:xfrm>
            <a:off x="1519696" y="812075"/>
            <a:ext cx="5319522" cy="3714750"/>
          </a:xfrm>
          <a:prstGeom prst="rect">
            <a:avLst/>
          </a:prstGeom>
        </p:spPr>
      </p:pic>
      <p:sp>
        <p:nvSpPr>
          <p:cNvPr id="8" name="TextBox 7"/>
          <p:cNvSpPr txBox="1"/>
          <p:nvPr/>
        </p:nvSpPr>
        <p:spPr>
          <a:xfrm>
            <a:off x="6981250" y="1612416"/>
            <a:ext cx="583626" cy="307777"/>
          </a:xfrm>
          <a:prstGeom prst="rect">
            <a:avLst/>
          </a:prstGeom>
          <a:noFill/>
        </p:spPr>
        <p:txBody>
          <a:bodyPr wrap="none" rtlCol="0">
            <a:spAutoFit/>
          </a:bodyPr>
          <a:lstStyle/>
          <a:p>
            <a:r>
              <a:rPr lang="en-US" sz="1400" dirty="0" smtClean="0">
                <a:solidFill>
                  <a:schemeClr val="tx2"/>
                </a:solidFill>
              </a:rPr>
              <a:t>GND</a:t>
            </a:r>
          </a:p>
        </p:txBody>
      </p:sp>
      <p:sp>
        <p:nvSpPr>
          <p:cNvPr id="10" name="TextBox 9"/>
          <p:cNvSpPr txBox="1"/>
          <p:nvPr/>
        </p:nvSpPr>
        <p:spPr>
          <a:xfrm>
            <a:off x="7003664" y="1413436"/>
            <a:ext cx="415498" cy="307777"/>
          </a:xfrm>
          <a:prstGeom prst="rect">
            <a:avLst/>
          </a:prstGeom>
          <a:noFill/>
        </p:spPr>
        <p:txBody>
          <a:bodyPr wrap="none" rtlCol="0">
            <a:spAutoFit/>
          </a:bodyPr>
          <a:lstStyle/>
          <a:p>
            <a:r>
              <a:rPr lang="en-US" sz="1400" dirty="0" smtClean="0">
                <a:solidFill>
                  <a:schemeClr val="tx2"/>
                </a:solidFill>
              </a:rPr>
              <a:t>3V</a:t>
            </a:r>
          </a:p>
        </p:txBody>
      </p:sp>
      <p:cxnSp>
        <p:nvCxnSpPr>
          <p:cNvPr id="12" name="Straight Arrow Connector 11"/>
          <p:cNvCxnSpPr/>
          <p:nvPr/>
        </p:nvCxnSpPr>
        <p:spPr>
          <a:xfrm flipV="1">
            <a:off x="5921819" y="1589707"/>
            <a:ext cx="1113523" cy="55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754290" y="1757058"/>
            <a:ext cx="1304312" cy="225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7047454" y="3805554"/>
            <a:ext cx="583626" cy="307777"/>
          </a:xfrm>
          <a:prstGeom prst="rect">
            <a:avLst/>
          </a:prstGeom>
          <a:noFill/>
        </p:spPr>
        <p:txBody>
          <a:bodyPr wrap="none" rtlCol="0">
            <a:spAutoFit/>
          </a:bodyPr>
          <a:lstStyle/>
          <a:p>
            <a:r>
              <a:rPr lang="en-US" sz="1400" dirty="0" smtClean="0">
                <a:solidFill>
                  <a:schemeClr val="tx2"/>
                </a:solidFill>
              </a:rPr>
              <a:t>GND</a:t>
            </a:r>
          </a:p>
        </p:txBody>
      </p:sp>
      <p:sp>
        <p:nvSpPr>
          <p:cNvPr id="20" name="TextBox 19"/>
          <p:cNvSpPr txBox="1"/>
          <p:nvPr/>
        </p:nvSpPr>
        <p:spPr>
          <a:xfrm>
            <a:off x="7121724" y="3589294"/>
            <a:ext cx="415498" cy="307777"/>
          </a:xfrm>
          <a:prstGeom prst="rect">
            <a:avLst/>
          </a:prstGeom>
          <a:noFill/>
        </p:spPr>
        <p:txBody>
          <a:bodyPr wrap="none" rtlCol="0">
            <a:spAutoFit/>
          </a:bodyPr>
          <a:lstStyle/>
          <a:p>
            <a:r>
              <a:rPr lang="en-US" sz="1400" dirty="0" smtClean="0">
                <a:solidFill>
                  <a:schemeClr val="tx2"/>
                </a:solidFill>
              </a:rPr>
              <a:t>3V</a:t>
            </a:r>
          </a:p>
        </p:txBody>
      </p:sp>
      <p:cxnSp>
        <p:nvCxnSpPr>
          <p:cNvPr id="22" name="Straight Arrow Connector 21"/>
          <p:cNvCxnSpPr/>
          <p:nvPr/>
        </p:nvCxnSpPr>
        <p:spPr>
          <a:xfrm flipV="1">
            <a:off x="6237725" y="3795300"/>
            <a:ext cx="870207" cy="434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6192838" y="3959160"/>
            <a:ext cx="902967" cy="198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321593976"/>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Lesson </a:t>
            </a:r>
            <a:r>
              <a:rPr lang="en-US" dirty="0" smtClean="0"/>
              <a:t>2.4:</a:t>
            </a:r>
            <a:r>
              <a:rPr lang="en-US" dirty="0"/>
              <a:t/>
            </a:r>
            <a:br>
              <a:rPr lang="en-US" dirty="0"/>
            </a:br>
            <a:r>
              <a:rPr lang="en-US" dirty="0" smtClean="0"/>
              <a:t>I2C Overview</a:t>
            </a:r>
            <a:endParaRPr lang="en-US" dirty="0"/>
          </a:p>
        </p:txBody>
      </p:sp>
      <p:pic>
        <p:nvPicPr>
          <p:cNvPr id="10" name="Picture 9" descr="duke.png"/>
          <p:cNvPicPr>
            <a:picLocks noChangeAspect="1"/>
          </p:cNvPicPr>
          <p:nvPr/>
        </p:nvPicPr>
        <p:blipFill>
          <a:blip r:embed="rId4"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tretch>
            <a:fillRect/>
          </a:stretch>
        </p:blipFill>
        <p:spPr>
          <a:xfrm>
            <a:off x="5970005" y="1121816"/>
            <a:ext cx="3096238" cy="3096238"/>
          </a:xfrm>
          <a:prstGeom prst="rect">
            <a:avLst/>
          </a:prstGeom>
        </p:spPr>
      </p:pic>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2090915524"/>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27" name="Picture 3" descr="C:\Users\tmcginn\Documents\Curr Devel\RaspberryPi_OBEs\Video\ClipArt\cnt731405.gif"/>
          <p:cNvPicPr>
            <a:picLocks noChangeAspect="1" noChangeArrowheads="1"/>
          </p:cNvPicPr>
          <p:nvPr/>
        </p:nvPicPr>
        <p:blipFill>
          <a:blip r:embed="rId4" cstate="print"/>
          <a:srcRect/>
          <a:stretch>
            <a:fillRect/>
          </a:stretch>
        </p:blipFill>
        <p:spPr bwMode="auto">
          <a:xfrm>
            <a:off x="3334515" y="1427040"/>
            <a:ext cx="285750" cy="540068"/>
          </a:xfrm>
          <a:prstGeom prst="rect">
            <a:avLst/>
          </a:prstGeom>
          <a:noFill/>
        </p:spPr>
      </p:pic>
      <p:grpSp>
        <p:nvGrpSpPr>
          <p:cNvPr id="3" name="Group 9"/>
          <p:cNvGrpSpPr/>
          <p:nvPr/>
        </p:nvGrpSpPr>
        <p:grpSpPr>
          <a:xfrm>
            <a:off x="6707103" y="1419308"/>
            <a:ext cx="1645920" cy="1645920"/>
            <a:chOff x="6821404" y="2712704"/>
            <a:chExt cx="1645920" cy="1645920"/>
          </a:xfrm>
        </p:grpSpPr>
        <p:pic>
          <p:nvPicPr>
            <p:cNvPr id="1030" name="Picture 6" descr="C:\Users\tmcginn\Documents\Curr Devel\RaspberryPi_OBEs\Video\ClipArt\cnt1661723.gif"/>
            <p:cNvPicPr>
              <a:picLocks noChangeAspect="1" noChangeArrowheads="1"/>
            </p:cNvPicPr>
            <p:nvPr/>
          </p:nvPicPr>
          <p:blipFill>
            <a:blip r:embed="rId5" cstate="print"/>
            <a:srcRect/>
            <a:stretch>
              <a:fillRect/>
            </a:stretch>
          </p:blipFill>
          <p:spPr bwMode="auto">
            <a:xfrm>
              <a:off x="6821404" y="2712704"/>
              <a:ext cx="1645920" cy="1645920"/>
            </a:xfrm>
            <a:prstGeom prst="rect">
              <a:avLst/>
            </a:prstGeom>
            <a:noFill/>
          </p:spPr>
        </p:pic>
        <p:pic>
          <p:nvPicPr>
            <p:cNvPr id="1031" name="Picture 7" descr="C:\Users\tmcginn\Documents\Curr Devel\RaspberryPi_OBEs\Video\ClipArt\cnt204602.gif"/>
            <p:cNvPicPr>
              <a:picLocks noChangeAspect="1" noChangeArrowheads="1"/>
            </p:cNvPicPr>
            <p:nvPr/>
          </p:nvPicPr>
          <p:blipFill>
            <a:blip r:embed="rId6" cstate="print"/>
            <a:srcRect/>
            <a:stretch>
              <a:fillRect/>
            </a:stretch>
          </p:blipFill>
          <p:spPr bwMode="auto">
            <a:xfrm>
              <a:off x="7086516" y="2939883"/>
              <a:ext cx="624840" cy="868680"/>
            </a:xfrm>
            <a:prstGeom prst="rect">
              <a:avLst/>
            </a:prstGeom>
            <a:noFill/>
          </p:spPr>
        </p:pic>
      </p:grpSp>
      <p:grpSp>
        <p:nvGrpSpPr>
          <p:cNvPr id="4" name="Group 12"/>
          <p:cNvGrpSpPr/>
          <p:nvPr/>
        </p:nvGrpSpPr>
        <p:grpSpPr>
          <a:xfrm>
            <a:off x="977593" y="1407906"/>
            <a:ext cx="2188412" cy="1657350"/>
            <a:chOff x="3194384" y="1860216"/>
            <a:chExt cx="2188412" cy="1657350"/>
          </a:xfrm>
        </p:grpSpPr>
        <p:sp>
          <p:nvSpPr>
            <p:cNvPr id="11" name="Rectangle 10"/>
            <p:cNvSpPr/>
            <p:nvPr/>
          </p:nvSpPr>
          <p:spPr>
            <a:xfrm>
              <a:off x="3398921" y="1870910"/>
              <a:ext cx="439154" cy="655720"/>
            </a:xfrm>
            <a:prstGeom prst="rect">
              <a:avLst/>
            </a:prstGeom>
            <a:solidFill>
              <a:srgbClr val="B3B3B3"/>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tmcginn\Documents\Curr Devel\RaspberryPi_OBEs\Video\ClipArt\cnt204170.gif"/>
            <p:cNvPicPr>
              <a:picLocks noChangeAspect="1" noChangeArrowheads="1"/>
            </p:cNvPicPr>
            <p:nvPr/>
          </p:nvPicPr>
          <p:blipFill>
            <a:blip r:embed="rId7" cstate="print"/>
            <a:srcRect/>
            <a:stretch>
              <a:fillRect/>
            </a:stretch>
          </p:blipFill>
          <p:spPr bwMode="auto">
            <a:xfrm>
              <a:off x="3453983" y="1860216"/>
              <a:ext cx="1928813" cy="1657350"/>
            </a:xfrm>
            <a:prstGeom prst="rect">
              <a:avLst/>
            </a:prstGeom>
            <a:noFill/>
          </p:spPr>
        </p:pic>
        <p:sp>
          <p:nvSpPr>
            <p:cNvPr id="12" name="Curved Right Arrow 11"/>
            <p:cNvSpPr/>
            <p:nvPr/>
          </p:nvSpPr>
          <p:spPr>
            <a:xfrm>
              <a:off x="3194384" y="1864892"/>
              <a:ext cx="192505" cy="150395"/>
            </a:xfrm>
            <a:prstGeom prst="curvedRightArrow">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 name="Group 13"/>
          <p:cNvGrpSpPr/>
          <p:nvPr/>
        </p:nvGrpSpPr>
        <p:grpSpPr>
          <a:xfrm>
            <a:off x="4405970" y="1306164"/>
            <a:ext cx="505535" cy="1042988"/>
            <a:chOff x="5499268" y="3202990"/>
            <a:chExt cx="505535" cy="1042988"/>
          </a:xfrm>
        </p:grpSpPr>
        <p:pic>
          <p:nvPicPr>
            <p:cNvPr id="1032" name="Picture 8" descr="C:\Users\tmcginn\Documents\Curr Devel\RaspberryPi_OBEs\Video\ClipArt\cnt205154.gif"/>
            <p:cNvPicPr>
              <a:picLocks noChangeAspect="1" noChangeArrowheads="1"/>
            </p:cNvPicPr>
            <p:nvPr/>
          </p:nvPicPr>
          <p:blipFill>
            <a:blip r:embed="rId8" cstate="print"/>
            <a:srcRect/>
            <a:stretch>
              <a:fillRect/>
            </a:stretch>
          </p:blipFill>
          <p:spPr bwMode="auto">
            <a:xfrm>
              <a:off x="5569034" y="3202990"/>
              <a:ext cx="435769" cy="1042988"/>
            </a:xfrm>
            <a:prstGeom prst="rect">
              <a:avLst/>
            </a:prstGeom>
            <a:noFill/>
          </p:spPr>
        </p:pic>
        <p:pic>
          <p:nvPicPr>
            <p:cNvPr id="1028" name="Picture 4" descr="C:\Users\tmcginn\Documents\Curr Devel\RaspberryPi_OBEs\Video\ClipArt\cnt205153.gif"/>
            <p:cNvPicPr>
              <a:picLocks noChangeAspect="1" noChangeArrowheads="1"/>
            </p:cNvPicPr>
            <p:nvPr/>
          </p:nvPicPr>
          <p:blipFill>
            <a:blip r:embed="rId9" cstate="print"/>
            <a:srcRect/>
            <a:stretch>
              <a:fillRect/>
            </a:stretch>
          </p:blipFill>
          <p:spPr bwMode="auto">
            <a:xfrm>
              <a:off x="5499268" y="3391737"/>
              <a:ext cx="252413" cy="226219"/>
            </a:xfrm>
            <a:prstGeom prst="rect">
              <a:avLst/>
            </a:prstGeom>
            <a:noFill/>
          </p:spPr>
        </p:pic>
      </p:grpSp>
      <p:sp>
        <p:nvSpPr>
          <p:cNvPr id="15" name="Right Arrow 14"/>
          <p:cNvSpPr/>
          <p:nvPr/>
        </p:nvSpPr>
        <p:spPr>
          <a:xfrm>
            <a:off x="3316388" y="2279984"/>
            <a:ext cx="3392906" cy="397042"/>
          </a:xfrm>
          <a:prstGeom prst="rightArrow">
            <a:avLst/>
          </a:prstGeom>
          <a:solidFill>
            <a:srgbClr val="8BA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625573" y="3571631"/>
            <a:ext cx="7260493" cy="646331"/>
          </a:xfrm>
          <a:prstGeom prst="rect">
            <a:avLst/>
          </a:prstGeom>
          <a:noFill/>
        </p:spPr>
        <p:txBody>
          <a:bodyPr wrap="square" rtlCol="0">
            <a:spAutoFit/>
          </a:bodyPr>
          <a:lstStyle/>
          <a:p>
            <a:r>
              <a:rPr lang="en-US" dirty="0" smtClean="0">
                <a:solidFill>
                  <a:schemeClr val="tx2"/>
                </a:solidFill>
              </a:rPr>
              <a:t>In this course, you will build a prototype of an embedded device to collect, store, analyze and share data from a shipping container.</a:t>
            </a:r>
          </a:p>
        </p:txBody>
      </p:sp>
      <p:pic>
        <p:nvPicPr>
          <p:cNvPr id="1034" name="Picture 10" descr="C:\Users\tmcginn\Documents\Curr Devel\RaspberryPi_OBEs\Video\ClipArt\Raspberry-Pi-2.jpg"/>
          <p:cNvPicPr>
            <a:picLocks noChangeAspect="1" noChangeArrowheads="1"/>
          </p:cNvPicPr>
          <p:nvPr/>
        </p:nvPicPr>
        <p:blipFill>
          <a:blip r:embed="rId10" cstate="print"/>
          <a:srcRect/>
          <a:stretch>
            <a:fillRect/>
          </a:stretch>
        </p:blipFill>
        <p:spPr bwMode="auto">
          <a:xfrm>
            <a:off x="671787" y="3555021"/>
            <a:ext cx="975360" cy="523875"/>
          </a:xfrm>
          <a:prstGeom prst="rect">
            <a:avLst/>
          </a:prstGeom>
          <a:noFill/>
        </p:spPr>
      </p:pic>
      <p:sp>
        <p:nvSpPr>
          <p:cNvPr id="21" name="TextBox 20"/>
          <p:cNvSpPr txBox="1"/>
          <p:nvPr/>
        </p:nvSpPr>
        <p:spPr>
          <a:xfrm>
            <a:off x="734648" y="1047267"/>
            <a:ext cx="1300356" cy="276999"/>
          </a:xfrm>
          <a:prstGeom prst="rect">
            <a:avLst/>
          </a:prstGeom>
          <a:noFill/>
        </p:spPr>
        <p:txBody>
          <a:bodyPr wrap="none" rtlCol="0">
            <a:spAutoFit/>
          </a:bodyPr>
          <a:lstStyle/>
          <a:p>
            <a:r>
              <a:rPr lang="en-US" sz="1200" dirty="0" smtClean="0">
                <a:solidFill>
                  <a:schemeClr val="tx2"/>
                </a:solidFill>
              </a:rPr>
              <a:t>Door open/close</a:t>
            </a:r>
          </a:p>
        </p:txBody>
      </p:sp>
      <p:sp>
        <p:nvSpPr>
          <p:cNvPr id="22" name="TextBox 21"/>
          <p:cNvSpPr txBox="1"/>
          <p:nvPr/>
        </p:nvSpPr>
        <p:spPr>
          <a:xfrm>
            <a:off x="2911235" y="887060"/>
            <a:ext cx="1046056" cy="461665"/>
          </a:xfrm>
          <a:prstGeom prst="rect">
            <a:avLst/>
          </a:prstGeom>
          <a:noFill/>
        </p:spPr>
        <p:txBody>
          <a:bodyPr wrap="none" rtlCol="0">
            <a:spAutoFit/>
          </a:bodyPr>
          <a:lstStyle/>
          <a:p>
            <a:pPr algn="ctr"/>
            <a:r>
              <a:rPr lang="en-US" sz="1200" dirty="0" smtClean="0">
                <a:solidFill>
                  <a:schemeClr val="tx2"/>
                </a:solidFill>
              </a:rPr>
              <a:t>Pressure/</a:t>
            </a:r>
            <a:br>
              <a:rPr lang="en-US" sz="1200" dirty="0" smtClean="0">
                <a:solidFill>
                  <a:schemeClr val="tx2"/>
                </a:solidFill>
              </a:rPr>
            </a:br>
            <a:r>
              <a:rPr lang="en-US" sz="1200" dirty="0" smtClean="0">
                <a:solidFill>
                  <a:schemeClr val="tx2"/>
                </a:solidFill>
              </a:rPr>
              <a:t>Temperature</a:t>
            </a:r>
          </a:p>
        </p:txBody>
      </p:sp>
      <p:sp>
        <p:nvSpPr>
          <p:cNvPr id="23" name="TextBox 22"/>
          <p:cNvSpPr txBox="1"/>
          <p:nvPr/>
        </p:nvSpPr>
        <p:spPr>
          <a:xfrm>
            <a:off x="4353180" y="883148"/>
            <a:ext cx="806631" cy="461665"/>
          </a:xfrm>
          <a:prstGeom prst="rect">
            <a:avLst/>
          </a:prstGeom>
          <a:noFill/>
        </p:spPr>
        <p:txBody>
          <a:bodyPr wrap="none" rtlCol="0">
            <a:spAutoFit/>
          </a:bodyPr>
          <a:lstStyle/>
          <a:p>
            <a:pPr algn="ctr"/>
            <a:r>
              <a:rPr lang="en-US" sz="1200" dirty="0" smtClean="0">
                <a:solidFill>
                  <a:schemeClr val="tx2"/>
                </a:solidFill>
              </a:rPr>
              <a:t>Location/</a:t>
            </a:r>
            <a:br>
              <a:rPr lang="en-US" sz="1200" dirty="0" smtClean="0">
                <a:solidFill>
                  <a:schemeClr val="tx2"/>
                </a:solidFill>
              </a:rPr>
            </a:br>
            <a:r>
              <a:rPr lang="en-US" sz="1200" dirty="0" smtClean="0">
                <a:solidFill>
                  <a:schemeClr val="tx2"/>
                </a:solidFill>
              </a:rPr>
              <a:t>Altitude</a:t>
            </a:r>
          </a:p>
        </p:txBody>
      </p:sp>
      <p:sp>
        <p:nvSpPr>
          <p:cNvPr id="26" name="TextBox 25"/>
          <p:cNvSpPr txBox="1"/>
          <p:nvPr/>
        </p:nvSpPr>
        <p:spPr>
          <a:xfrm>
            <a:off x="6787560" y="1058993"/>
            <a:ext cx="1120820" cy="276999"/>
          </a:xfrm>
          <a:prstGeom prst="rect">
            <a:avLst/>
          </a:prstGeom>
          <a:noFill/>
        </p:spPr>
        <p:txBody>
          <a:bodyPr wrap="none" rtlCol="0">
            <a:spAutoFit/>
          </a:bodyPr>
          <a:lstStyle/>
          <a:p>
            <a:r>
              <a:rPr lang="en-US" sz="1200" dirty="0" smtClean="0">
                <a:solidFill>
                  <a:schemeClr val="tx2"/>
                </a:solidFill>
              </a:rPr>
              <a:t>Client Display</a:t>
            </a:r>
          </a:p>
        </p:txBody>
      </p:sp>
      <p:pic>
        <p:nvPicPr>
          <p:cNvPr id="1035" name="Picture 11" descr="C:\Users\tmcginn\Documents\Curr Devel\RaspberryPi_OBEs\Video\ClipArt\cnt1827106.png"/>
          <p:cNvPicPr>
            <a:picLocks noChangeAspect="1" noChangeArrowheads="1"/>
          </p:cNvPicPr>
          <p:nvPr/>
        </p:nvPicPr>
        <p:blipFill>
          <a:blip r:embed="rId11" cstate="print"/>
          <a:srcRect/>
          <a:stretch>
            <a:fillRect/>
          </a:stretch>
        </p:blipFill>
        <p:spPr bwMode="auto">
          <a:xfrm>
            <a:off x="5369902" y="1337286"/>
            <a:ext cx="952500" cy="952500"/>
          </a:xfrm>
          <a:prstGeom prst="rect">
            <a:avLst/>
          </a:prstGeom>
          <a:noFill/>
        </p:spPr>
      </p:pic>
      <p:sp>
        <p:nvSpPr>
          <p:cNvPr id="28" name="TextBox 27"/>
          <p:cNvSpPr txBox="1"/>
          <p:nvPr/>
        </p:nvSpPr>
        <p:spPr>
          <a:xfrm>
            <a:off x="5545010" y="1066807"/>
            <a:ext cx="721672" cy="276999"/>
          </a:xfrm>
          <a:prstGeom prst="rect">
            <a:avLst/>
          </a:prstGeom>
          <a:noFill/>
        </p:spPr>
        <p:txBody>
          <a:bodyPr wrap="none" rtlCol="0">
            <a:spAutoFit/>
          </a:bodyPr>
          <a:lstStyle/>
          <a:p>
            <a:r>
              <a:rPr lang="en-US" sz="1200" dirty="0" smtClean="0">
                <a:solidFill>
                  <a:schemeClr val="tx2"/>
                </a:solidFill>
              </a:rPr>
              <a:t>Storage</a:t>
            </a:r>
          </a:p>
        </p:txBody>
      </p:sp>
      <p:sp>
        <p:nvSpPr>
          <p:cNvPr id="2" name="Title 1"/>
          <p:cNvSpPr>
            <a:spLocks noGrp="1"/>
          </p:cNvSpPr>
          <p:nvPr>
            <p:ph type="title"/>
          </p:nvPr>
        </p:nvSpPr>
        <p:spPr/>
        <p:txBody>
          <a:bodyPr/>
          <a:lstStyle/>
          <a:p>
            <a:r>
              <a:rPr lang="en-US" dirty="0" smtClean="0"/>
              <a:t>Pressure / Tempurature</a:t>
            </a:r>
            <a:endParaRPr lang="en-US" dirty="0"/>
          </a:p>
        </p:txBody>
      </p:sp>
      <p:sp>
        <p:nvSpPr>
          <p:cNvPr id="31" name="TextBox 30"/>
          <p:cNvSpPr txBox="1"/>
          <p:nvPr/>
        </p:nvSpPr>
        <p:spPr>
          <a:xfrm>
            <a:off x="3223907" y="676845"/>
            <a:ext cx="433694" cy="276999"/>
          </a:xfrm>
          <a:prstGeom prst="rect">
            <a:avLst/>
          </a:prstGeom>
          <a:noFill/>
        </p:spPr>
        <p:txBody>
          <a:bodyPr wrap="none" rtlCol="0">
            <a:spAutoFit/>
          </a:bodyPr>
          <a:lstStyle/>
          <a:p>
            <a:r>
              <a:rPr lang="en-US" sz="1200" b="1" i="1" dirty="0" err="1" smtClean="0">
                <a:solidFill>
                  <a:srgbClr val="3366FF"/>
                </a:solidFill>
              </a:rPr>
              <a:t>I</a:t>
            </a:r>
            <a:r>
              <a:rPr lang="en-US" sz="1200" b="1" i="1" baseline="30000" dirty="0" err="1" smtClean="0">
                <a:solidFill>
                  <a:srgbClr val="3366FF"/>
                </a:solidFill>
              </a:rPr>
              <a:t>2</a:t>
            </a:r>
            <a:r>
              <a:rPr lang="en-US" sz="1200" b="1" i="1" dirty="0" err="1" smtClean="0">
                <a:solidFill>
                  <a:srgbClr val="3366FF"/>
                </a:solidFill>
              </a:rPr>
              <a:t>C</a:t>
            </a:r>
          </a:p>
        </p:txBody>
      </p:sp>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2295047890"/>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 name="Title 1"/>
          <p:cNvSpPr>
            <a:spLocks noGrp="1"/>
          </p:cNvSpPr>
          <p:nvPr>
            <p:ph type="title"/>
          </p:nvPr>
        </p:nvSpPr>
        <p:spPr>
          <a:xfrm>
            <a:off x="804347" y="245539"/>
            <a:ext cx="8229589" cy="406395"/>
          </a:xfrm>
        </p:spPr>
        <p:txBody>
          <a:bodyPr/>
          <a:lstStyle/>
          <a:p>
            <a:r>
              <a:rPr lang="en-US" dirty="0" smtClean="0"/>
              <a:t>Presentation based upon freely available MOOC</a:t>
            </a:r>
            <a:endParaRPr lang="en-US" dirty="0"/>
          </a:p>
        </p:txBody>
      </p:sp>
      <p:pic>
        <p:nvPicPr>
          <p:cNvPr id="4" name="Picture 3" descr="Screen Shot 2014-10-30 at 3.38.26 PM.png"/>
          <p:cNvPicPr>
            <a:picLocks noChangeAspect="1"/>
          </p:cNvPicPr>
          <p:nvPr/>
        </p:nvPicPr>
        <p:blipFill>
          <a:blip r:embed="rId4"/>
          <a:stretch>
            <a:fillRect/>
          </a:stretch>
        </p:blipFill>
        <p:spPr>
          <a:xfrm>
            <a:off x="558801" y="859528"/>
            <a:ext cx="8157030" cy="3544269"/>
          </a:xfrm>
          <a:prstGeom prst="rect">
            <a:avLst/>
          </a:prstGeom>
          <a:ln>
            <a:solidFill>
              <a:schemeClr val="bg2"/>
            </a:solidFill>
          </a:ln>
        </p:spPr>
      </p:pic>
    </p:spTree>
    <p:custDataLst>
      <p:tags r:id="rId1"/>
    </p:custData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a:t>
            </a:r>
            <a:endParaRPr lang="en-US" dirty="0"/>
          </a:p>
        </p:txBody>
      </p:sp>
      <p:sp>
        <p:nvSpPr>
          <p:cNvPr id="3" name="Content Placeholder 2"/>
          <p:cNvSpPr>
            <a:spLocks noGrp="1"/>
          </p:cNvSpPr>
          <p:nvPr>
            <p:ph sz="quarter" idx="12"/>
          </p:nvPr>
        </p:nvSpPr>
        <p:spPr>
          <a:xfrm>
            <a:off x="715447" y="1084440"/>
            <a:ext cx="8229600" cy="3062606"/>
          </a:xfrm>
        </p:spPr>
        <p:txBody>
          <a:bodyPr/>
          <a:lstStyle/>
          <a:p>
            <a:r>
              <a:rPr lang="en-US" dirty="0" smtClean="0"/>
              <a:t>Measure </a:t>
            </a:r>
            <a:r>
              <a:rPr lang="en-US" dirty="0"/>
              <a:t>barometric pressure </a:t>
            </a:r>
            <a:r>
              <a:rPr lang="en-US" dirty="0" smtClean="0"/>
              <a:t>and temperature</a:t>
            </a:r>
          </a:p>
          <a:p>
            <a:r>
              <a:rPr lang="en-US" dirty="0" smtClean="0"/>
              <a:t>Specifications:</a:t>
            </a:r>
          </a:p>
          <a:p>
            <a:pPr lvl="1"/>
            <a:r>
              <a:rPr lang="en-US" dirty="0" smtClean="0"/>
              <a:t>Pressure </a:t>
            </a:r>
            <a:r>
              <a:rPr lang="en-US" dirty="0"/>
              <a:t>sensing range: 300-1100 </a:t>
            </a:r>
            <a:r>
              <a:rPr lang="en-US" dirty="0" err="1"/>
              <a:t>hPa</a:t>
            </a:r>
            <a:r>
              <a:rPr lang="en-US" dirty="0"/>
              <a:t> (9000m to -500m above sea level) </a:t>
            </a:r>
            <a:endParaRPr lang="en-US" dirty="0" smtClean="0"/>
          </a:p>
          <a:p>
            <a:pPr lvl="1"/>
            <a:r>
              <a:rPr lang="en-US" dirty="0" smtClean="0"/>
              <a:t>Up </a:t>
            </a:r>
            <a:r>
              <a:rPr lang="en-US" dirty="0"/>
              <a:t>to 0.03hPa / 0.25m resolution </a:t>
            </a:r>
            <a:endParaRPr lang="en-US" dirty="0" smtClean="0"/>
          </a:p>
          <a:p>
            <a:pPr lvl="1"/>
            <a:r>
              <a:rPr lang="en-US" dirty="0" smtClean="0"/>
              <a:t>-</a:t>
            </a:r>
            <a:r>
              <a:rPr lang="en-US" dirty="0"/>
              <a:t>40 to +85°C operational range, </a:t>
            </a:r>
            <a:r>
              <a:rPr lang="en-US" dirty="0" smtClean="0"/>
              <a:t>+</a:t>
            </a:r>
            <a:r>
              <a:rPr lang="en-US" dirty="0"/>
              <a:t>-2°C temperature accuracy </a:t>
            </a:r>
            <a:endParaRPr lang="en-US" dirty="0" smtClean="0"/>
          </a:p>
          <a:p>
            <a:pPr lvl="1"/>
            <a:r>
              <a:rPr lang="en-US" dirty="0" smtClean="0"/>
              <a:t>2</a:t>
            </a:r>
            <a:r>
              <a:rPr lang="en-US" dirty="0"/>
              <a:t>-pin </a:t>
            </a:r>
            <a:r>
              <a:rPr lang="en-US" dirty="0" smtClean="0"/>
              <a:t>I</a:t>
            </a:r>
            <a:r>
              <a:rPr lang="en-US" baseline="30000" dirty="0" smtClean="0"/>
              <a:t>2</a:t>
            </a:r>
            <a:r>
              <a:rPr lang="en-US" dirty="0" smtClean="0"/>
              <a:t>C </a:t>
            </a:r>
            <a:r>
              <a:rPr lang="en-US" dirty="0"/>
              <a:t>interface on chip </a:t>
            </a:r>
            <a:endParaRPr lang="en-US" dirty="0" smtClean="0"/>
          </a:p>
          <a:p>
            <a:pPr lvl="1"/>
            <a:r>
              <a:rPr lang="en-US" dirty="0"/>
              <a:t>Uses 3.3-5V power and logic level for more flexible usage</a:t>
            </a:r>
          </a:p>
        </p:txBody>
      </p:sp>
      <p:sp>
        <p:nvSpPr>
          <p:cNvPr id="4" name="Text Placeholder 3"/>
          <p:cNvSpPr>
            <a:spLocks noGrp="1"/>
          </p:cNvSpPr>
          <p:nvPr>
            <p:ph type="body" sz="quarter" idx="13"/>
          </p:nvPr>
        </p:nvSpPr>
        <p:spPr/>
        <p:txBody>
          <a:bodyPr/>
          <a:lstStyle/>
          <a:p>
            <a:r>
              <a:rPr lang="en-US" dirty="0" smtClean="0"/>
              <a:t>BMP180</a:t>
            </a:r>
            <a:endParaRPr lang="en-US" dirty="0"/>
          </a:p>
        </p:txBody>
      </p:sp>
      <p:pic>
        <p:nvPicPr>
          <p:cNvPr id="5" name="Picture 4"/>
          <p:cNvPicPr>
            <a:picLocks noChangeAspect="1"/>
          </p:cNvPicPr>
          <p:nvPr/>
        </p:nvPicPr>
        <p:blipFill>
          <a:blip r:embed="rId4" cstate="print"/>
          <a:stretch>
            <a:fillRect/>
          </a:stretch>
        </p:blipFill>
        <p:spPr>
          <a:xfrm>
            <a:off x="6934200" y="88900"/>
            <a:ext cx="2032000" cy="1564640"/>
          </a:xfrm>
          <a:prstGeom prst="rect">
            <a:avLst/>
          </a:prstGeom>
        </p:spPr>
      </p:pic>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3280496655"/>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5" name="Title 3"/>
          <p:cNvSpPr>
            <a:spLocks noGrp="1"/>
          </p:cNvSpPr>
          <p:nvPr>
            <p:ph type="title"/>
          </p:nvPr>
        </p:nvSpPr>
        <p:spPr/>
        <p:txBody>
          <a:bodyPr/>
          <a:lstStyle/>
          <a:p>
            <a:r>
              <a:rPr lang="en-US" dirty="0" smtClean="0">
                <a:latin typeface="Arial Bold" charset="0"/>
                <a:ea typeface="ヒラギノ角ゴ ProN W6" charset="0"/>
                <a:cs typeface="ヒラギノ角ゴ ProN W6" charset="0"/>
              </a:rPr>
              <a:t>I</a:t>
            </a:r>
            <a:r>
              <a:rPr lang="en-US" dirty="0">
                <a:ea typeface="ヒラギノ角ゴ ProN W3" charset="0"/>
                <a:cs typeface="ヒラギノ角ゴ ProN W3" charset="0"/>
              </a:rPr>
              <a:t>²</a:t>
            </a:r>
            <a:r>
              <a:rPr lang="en-US" dirty="0" smtClean="0">
                <a:latin typeface="Arial Bold" charset="0"/>
                <a:ea typeface="ヒラギノ角ゴ ProN W6" charset="0"/>
                <a:cs typeface="ヒラギノ角ゴ ProN W6" charset="0"/>
              </a:rPr>
              <a:t>C </a:t>
            </a:r>
            <a:r>
              <a:rPr lang="en-US" dirty="0">
                <a:latin typeface="Arial Bold" charset="0"/>
                <a:ea typeface="ヒラギノ角ゴ ProN W6" charset="0"/>
                <a:cs typeface="ヒラギノ角ゴ ProN W6" charset="0"/>
              </a:rPr>
              <a:t>Overview</a:t>
            </a:r>
          </a:p>
        </p:txBody>
      </p:sp>
      <p:sp>
        <p:nvSpPr>
          <p:cNvPr id="26626" name="Content Placeholder 4"/>
          <p:cNvSpPr>
            <a:spLocks noGrp="1"/>
          </p:cNvSpPr>
          <p:nvPr>
            <p:ph sz="quarter" idx="4294967295"/>
          </p:nvPr>
        </p:nvSpPr>
        <p:spPr>
          <a:xfrm>
            <a:off x="914311" y="1034753"/>
            <a:ext cx="7869858" cy="3442394"/>
          </a:xfrm>
        </p:spPr>
        <p:txBody>
          <a:bodyPr/>
          <a:lstStyle/>
          <a:p>
            <a:r>
              <a:rPr lang="en-US" dirty="0">
                <a:latin typeface="+mj-lt"/>
                <a:ea typeface="ヒラギノ角ゴ ProN W3" charset="0"/>
                <a:cs typeface="ヒラギノ角ゴ ProN W3" charset="0"/>
              </a:rPr>
              <a:t>Used for moving data simply and quickly from one device to another</a:t>
            </a:r>
          </a:p>
          <a:p>
            <a:r>
              <a:rPr lang="en-US" dirty="0">
                <a:latin typeface="+mj-lt"/>
                <a:ea typeface="ヒラギノ角ゴ ProN W3" charset="0"/>
                <a:cs typeface="ヒラギノ角ゴ ProN W3" charset="0"/>
              </a:rPr>
              <a:t>Serial Interface</a:t>
            </a:r>
          </a:p>
          <a:p>
            <a:r>
              <a:rPr lang="en-US" dirty="0">
                <a:latin typeface="+mj-lt"/>
                <a:ea typeface="ヒラギノ角ゴ ProN W3" charset="0"/>
                <a:cs typeface="ヒラギノ角ゴ ProN W3" charset="0"/>
              </a:rPr>
              <a:t>Synchronous:</a:t>
            </a:r>
          </a:p>
          <a:p>
            <a:pPr lvl="1"/>
            <a:r>
              <a:rPr lang="en-US" dirty="0">
                <a:latin typeface="+mj-lt"/>
                <a:ea typeface="ヒラギノ角ゴ ProN W3" charset="0"/>
                <a:cs typeface="ヒラギノ角ゴ ProN W3" charset="0"/>
              </a:rPr>
              <a:t>The data (SDA) is sent along with a clock signal (SCL)</a:t>
            </a:r>
          </a:p>
          <a:p>
            <a:pPr lvl="1"/>
            <a:r>
              <a:rPr lang="en-US" dirty="0">
                <a:latin typeface="+mj-lt"/>
                <a:ea typeface="ヒラギノ角ゴ ProN W3" charset="0"/>
                <a:cs typeface="ヒラギノ角ゴ ProN W3" charset="0"/>
              </a:rPr>
              <a:t>The clock signal controls when data is changed and when it should be read</a:t>
            </a:r>
          </a:p>
          <a:p>
            <a:pPr lvl="1"/>
            <a:r>
              <a:rPr lang="en-US" dirty="0">
                <a:latin typeface="+mj-lt"/>
                <a:ea typeface="ヒラギノ角ゴ ProN W3" charset="0"/>
                <a:cs typeface="ヒラギノ角ゴ ProN W3" charset="0"/>
              </a:rPr>
              <a:t>Clock rate can vary, unlike asynchronous (RS-232 style) communications</a:t>
            </a:r>
          </a:p>
          <a:p>
            <a:r>
              <a:rPr lang="en-US" dirty="0">
                <a:latin typeface="+mj-lt"/>
                <a:ea typeface="ヒラギノ角ゴ ProN W3" charset="0"/>
                <a:cs typeface="ヒラギノ角ゴ ProN W3" charset="0"/>
              </a:rPr>
              <a:t> Bidirectional</a:t>
            </a:r>
          </a:p>
        </p:txBody>
      </p:sp>
      <p:sp>
        <p:nvSpPr>
          <p:cNvPr id="26627" name="Text Placeholder 5"/>
          <p:cNvSpPr>
            <a:spLocks noGrp="1"/>
          </p:cNvSpPr>
          <p:nvPr>
            <p:ph type="body" sz="quarter" idx="4294967295"/>
          </p:nvPr>
        </p:nvSpPr>
        <p:spPr>
          <a:xfrm>
            <a:off x="914311" y="648295"/>
            <a:ext cx="8229689" cy="304503"/>
          </a:xfrm>
        </p:spPr>
        <p:txBody>
          <a:bodyPr/>
          <a:lstStyle/>
          <a:p>
            <a:pPr marL="0" indent="0">
              <a:buNone/>
            </a:pPr>
            <a:r>
              <a:rPr lang="en-US">
                <a:latin typeface="Gill Sans" charset="0"/>
                <a:ea typeface="ヒラギノ角ゴ ProN W3" charset="0"/>
                <a:cs typeface="ヒラギノ角ゴ ProN W3" charset="0"/>
              </a:rPr>
              <a:t> </a:t>
            </a:r>
          </a:p>
        </p:txBody>
      </p:sp>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3546470604"/>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49" name="Title 3"/>
          <p:cNvSpPr>
            <a:spLocks noGrp="1"/>
          </p:cNvSpPr>
          <p:nvPr>
            <p:ph type="title"/>
          </p:nvPr>
        </p:nvSpPr>
        <p:spPr/>
        <p:txBody>
          <a:bodyPr/>
          <a:lstStyle/>
          <a:p>
            <a:r>
              <a:rPr lang="en-US">
                <a:latin typeface="Arial Bold" charset="0"/>
                <a:ea typeface="ヒラギノ角ゴ ProN W6" charset="0"/>
                <a:cs typeface="ヒラギノ角ゴ ProN W6" charset="0"/>
              </a:rPr>
              <a:t>I</a:t>
            </a:r>
            <a:r>
              <a:rPr lang="en-US" baseline="30000">
                <a:latin typeface="Arial Bold" charset="0"/>
                <a:ea typeface="ヒラギノ角ゴ ProN W6" charset="0"/>
                <a:cs typeface="ヒラギノ角ゴ ProN W6" charset="0"/>
              </a:rPr>
              <a:t>2</a:t>
            </a:r>
            <a:r>
              <a:rPr lang="en-US">
                <a:latin typeface="Arial Bold" charset="0"/>
                <a:ea typeface="ヒラギノ角ゴ ProN W6" charset="0"/>
                <a:cs typeface="ヒラギノ角ゴ ProN W6" charset="0"/>
              </a:rPr>
              <a:t>C In Few Words…</a:t>
            </a:r>
          </a:p>
        </p:txBody>
      </p:sp>
      <p:sp>
        <p:nvSpPr>
          <p:cNvPr id="27650" name="Content Placeholder 4"/>
          <p:cNvSpPr>
            <a:spLocks noGrp="1"/>
          </p:cNvSpPr>
          <p:nvPr>
            <p:ph sz="quarter" idx="4294967295"/>
          </p:nvPr>
        </p:nvSpPr>
        <p:spPr>
          <a:xfrm>
            <a:off x="914311" y="907753"/>
            <a:ext cx="7869858" cy="3442394"/>
          </a:xfrm>
        </p:spPr>
        <p:txBody>
          <a:bodyPr/>
          <a:lstStyle/>
          <a:p>
            <a:r>
              <a:rPr lang="en-US" dirty="0">
                <a:latin typeface="+mj-lt"/>
                <a:ea typeface="ヒラギノ角ゴ ProN W3" charset="0"/>
                <a:cs typeface="ヒラギノ角ゴ ProN W3" charset="0"/>
              </a:rPr>
              <a:t>Inter-Integrated Circuit, ("two-wire interface") </a:t>
            </a:r>
          </a:p>
          <a:p>
            <a:r>
              <a:rPr lang="en-US" dirty="0">
                <a:latin typeface="+mj-lt"/>
                <a:ea typeface="ヒラギノ角ゴ ProN W3" charset="0"/>
                <a:cs typeface="ヒラギノ角ゴ ProN W3" charset="0"/>
              </a:rPr>
              <a:t>Multi-master serial single-ended computer bus </a:t>
            </a:r>
          </a:p>
          <a:p>
            <a:r>
              <a:rPr lang="en-US" dirty="0">
                <a:latin typeface="+mj-lt"/>
                <a:ea typeface="ヒラギノ角ゴ ProN W3" charset="0"/>
                <a:cs typeface="ヒラギノ角ゴ ProN W3" charset="0"/>
              </a:rPr>
              <a:t>Invented by Philips for attaching low-speed peripherals to a motherboard, embedded system, cellphone, or other electronic device.</a:t>
            </a:r>
          </a:p>
          <a:p>
            <a:r>
              <a:rPr lang="en-US" dirty="0">
                <a:latin typeface="+mj-lt"/>
                <a:ea typeface="ヒラギノ角ゴ ProN W3" charset="0"/>
                <a:cs typeface="ヒラギノ角ゴ ProN W3" charset="0"/>
              </a:rPr>
              <a:t>Uses two bidirectional open-drain lines</a:t>
            </a:r>
          </a:p>
          <a:p>
            <a:pPr lvl="1"/>
            <a:r>
              <a:rPr lang="en-US" dirty="0">
                <a:latin typeface="+mj-lt"/>
                <a:ea typeface="ヒラギノ角ゴ ProN W3" charset="0"/>
                <a:cs typeface="ヒラギノ角ゴ ProN W3" charset="0"/>
              </a:rPr>
              <a:t>Serial Data Line (SDA) and </a:t>
            </a:r>
          </a:p>
          <a:p>
            <a:pPr lvl="1"/>
            <a:r>
              <a:rPr lang="en-US" dirty="0">
                <a:latin typeface="+mj-lt"/>
                <a:ea typeface="ヒラギノ角ゴ ProN W3" charset="0"/>
                <a:cs typeface="ヒラギノ角ゴ ProN W3" charset="0"/>
              </a:rPr>
              <a:t>Serial Clock (SCL), </a:t>
            </a:r>
          </a:p>
          <a:p>
            <a:pPr lvl="1"/>
            <a:r>
              <a:rPr lang="en-US" dirty="0">
                <a:latin typeface="+mj-lt"/>
                <a:ea typeface="ヒラギノ角ゴ ProN W3" charset="0"/>
                <a:cs typeface="ヒラギノ角ゴ ProN W3" charset="0"/>
              </a:rPr>
              <a:t>pulled up with resistors.</a:t>
            </a:r>
          </a:p>
          <a:p>
            <a:r>
              <a:rPr lang="en-US" dirty="0">
                <a:latin typeface="+mj-lt"/>
                <a:ea typeface="ヒラギノ角ゴ ProN W3" charset="0"/>
                <a:cs typeface="ヒラギノ角ゴ ProN W3" charset="0"/>
              </a:rPr>
              <a:t>Typical voltages used are +5 V or +3.3 V</a:t>
            </a:r>
          </a:p>
        </p:txBody>
      </p:sp>
      <p:sp>
        <p:nvSpPr>
          <p:cNvPr id="27651" name="Text Placeholder 5"/>
          <p:cNvSpPr>
            <a:spLocks noGrp="1"/>
          </p:cNvSpPr>
          <p:nvPr>
            <p:ph type="body" sz="quarter" idx="4294967295"/>
          </p:nvPr>
        </p:nvSpPr>
        <p:spPr>
          <a:xfrm>
            <a:off x="914311" y="648295"/>
            <a:ext cx="8229689" cy="304503"/>
          </a:xfrm>
        </p:spPr>
        <p:txBody>
          <a:bodyPr/>
          <a:lstStyle/>
          <a:p>
            <a:pPr marL="0" indent="0">
              <a:buNone/>
            </a:pPr>
            <a:r>
              <a:rPr lang="en-US">
                <a:latin typeface="Gill Sans" charset="0"/>
                <a:ea typeface="ヒラギノ角ゴ ProN W3" charset="0"/>
                <a:cs typeface="ヒラギノ角ゴ ProN W3" charset="0"/>
              </a:rPr>
              <a:t> </a:t>
            </a:r>
          </a:p>
        </p:txBody>
      </p:sp>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380791163"/>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3" name="Title 3"/>
          <p:cNvSpPr>
            <a:spLocks noGrp="1"/>
          </p:cNvSpPr>
          <p:nvPr>
            <p:ph type="title"/>
          </p:nvPr>
        </p:nvSpPr>
        <p:spPr/>
        <p:txBody>
          <a:bodyPr/>
          <a:lstStyle/>
          <a:p>
            <a:r>
              <a:rPr lang="en-US" dirty="0" smtClean="0">
                <a:latin typeface="Arial Bold" charset="0"/>
                <a:ea typeface="ヒラギノ角ゴ ProN W6" charset="0"/>
                <a:cs typeface="ヒラギノ角ゴ ProN W6" charset="0"/>
              </a:rPr>
              <a:t>I</a:t>
            </a:r>
            <a:r>
              <a:rPr lang="en-US" dirty="0">
                <a:ea typeface="ヒラギノ角ゴ ProN W3" charset="0"/>
                <a:cs typeface="ヒラギノ角ゴ ProN W3" charset="0"/>
              </a:rPr>
              <a:t>²</a:t>
            </a:r>
            <a:r>
              <a:rPr lang="en-US" dirty="0" smtClean="0">
                <a:latin typeface="Arial Bold" charset="0"/>
                <a:ea typeface="ヒラギノ角ゴ ProN W6" charset="0"/>
                <a:cs typeface="ヒラギノ角ゴ ProN W6" charset="0"/>
              </a:rPr>
              <a:t>C </a:t>
            </a:r>
            <a:r>
              <a:rPr lang="en-US" dirty="0">
                <a:latin typeface="Arial Bold" charset="0"/>
                <a:ea typeface="ヒラギノ角ゴ ProN W6" charset="0"/>
                <a:cs typeface="ヒラギノ角ゴ ProN W6" charset="0"/>
              </a:rPr>
              <a:t>Design</a:t>
            </a:r>
          </a:p>
        </p:txBody>
      </p:sp>
      <p:sp>
        <p:nvSpPr>
          <p:cNvPr id="28674" name="Content Placeholder 4"/>
          <p:cNvSpPr>
            <a:spLocks noGrp="1"/>
          </p:cNvSpPr>
          <p:nvPr>
            <p:ph sz="quarter" idx="4294967295"/>
          </p:nvPr>
        </p:nvSpPr>
        <p:spPr>
          <a:xfrm>
            <a:off x="736511" y="971253"/>
            <a:ext cx="7585921" cy="3442394"/>
          </a:xfrm>
        </p:spPr>
        <p:txBody>
          <a:bodyPr/>
          <a:lstStyle/>
          <a:p>
            <a:r>
              <a:rPr lang="en-US" dirty="0">
                <a:latin typeface="+mj-lt"/>
                <a:ea typeface="ヒラギノ角ゴ ProN W3" charset="0"/>
                <a:cs typeface="ヒラギノ角ゴ ProN W3" charset="0"/>
              </a:rPr>
              <a:t>A bus with a clock (SCL) and                                                        data (SDA) lines </a:t>
            </a:r>
          </a:p>
          <a:p>
            <a:r>
              <a:rPr lang="en-US" dirty="0">
                <a:latin typeface="+mj-lt"/>
                <a:ea typeface="ヒラギノ角ゴ ProN W3" charset="0"/>
                <a:cs typeface="ヒラギノ角ゴ ProN W3" charset="0"/>
              </a:rPr>
              <a:t>7-bit addressing. </a:t>
            </a:r>
          </a:p>
          <a:p>
            <a:r>
              <a:rPr lang="en-US" dirty="0">
                <a:latin typeface="+mj-lt"/>
                <a:ea typeface="ヒラギノ角ゴ ProN W3" charset="0"/>
                <a:cs typeface="ヒラギノ角ゴ ProN W3" charset="0"/>
              </a:rPr>
              <a:t>Roles:</a:t>
            </a:r>
          </a:p>
          <a:p>
            <a:pPr lvl="1"/>
            <a:r>
              <a:rPr lang="en-US" dirty="0">
                <a:latin typeface="+mj-lt"/>
                <a:ea typeface="ヒラギノ角ゴ ProN W3" charset="0"/>
                <a:cs typeface="ヒラギノ角ゴ ProN W3" charset="0"/>
              </a:rPr>
              <a:t>Master: generates the clock and initiates communication with slaves</a:t>
            </a:r>
          </a:p>
          <a:p>
            <a:pPr lvl="1"/>
            <a:r>
              <a:rPr lang="en-US" dirty="0">
                <a:latin typeface="+mj-lt"/>
                <a:ea typeface="ヒラギノ角ゴ ProN W3" charset="0"/>
                <a:cs typeface="ヒラギノ角ゴ ProN W3" charset="0"/>
              </a:rPr>
              <a:t>Slave: receives the clock and responds when addressed by the master</a:t>
            </a:r>
          </a:p>
          <a:p>
            <a:r>
              <a:rPr lang="en-US" dirty="0">
                <a:latin typeface="+mj-lt"/>
                <a:ea typeface="ヒラギノ角ゴ ProN W3" charset="0"/>
                <a:cs typeface="ヒラギノ角ゴ ProN W3" charset="0"/>
              </a:rPr>
              <a:t>Multi-Master bus</a:t>
            </a:r>
          </a:p>
          <a:p>
            <a:r>
              <a:rPr lang="en-US" dirty="0">
                <a:latin typeface="+mj-lt"/>
                <a:ea typeface="ヒラギノ角ゴ ProN W3" charset="0"/>
                <a:cs typeface="ヒラギノ角ゴ ProN W3" charset="0"/>
              </a:rPr>
              <a:t>Switch between master and slave allowed</a:t>
            </a:r>
          </a:p>
        </p:txBody>
      </p:sp>
      <p:sp>
        <p:nvSpPr>
          <p:cNvPr id="28675" name="Text Placeholder 5"/>
          <p:cNvSpPr>
            <a:spLocks noGrp="1"/>
          </p:cNvSpPr>
          <p:nvPr>
            <p:ph type="body" sz="quarter" idx="4294967295"/>
          </p:nvPr>
        </p:nvSpPr>
        <p:spPr>
          <a:xfrm>
            <a:off x="914311" y="648295"/>
            <a:ext cx="8229689" cy="304503"/>
          </a:xfrm>
        </p:spPr>
        <p:txBody>
          <a:bodyPr/>
          <a:lstStyle/>
          <a:p>
            <a:pPr marL="0" indent="0">
              <a:buNone/>
            </a:pPr>
            <a:r>
              <a:rPr lang="en-US">
                <a:latin typeface="Gill Sans" charset="0"/>
                <a:ea typeface="ヒラギノ角ゴ ProN W3" charset="0"/>
                <a:cs typeface="ヒラギノ角ゴ ProN W3" charset="0"/>
              </a:rPr>
              <a:t> </a:t>
            </a:r>
          </a:p>
        </p:txBody>
      </p:sp>
      <p:pic>
        <p:nvPicPr>
          <p:cNvPr id="28676" name="Picture 2"/>
          <p:cNvPicPr>
            <a:picLocks noChangeAspect="1"/>
          </p:cNvPicPr>
          <p:nvPr/>
        </p:nvPicPr>
        <p:blipFill>
          <a:blip r:embed="rId4"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rcRect/>
          <a:stretch>
            <a:fillRect/>
          </a:stretch>
        </p:blipFill>
        <p:spPr bwMode="auto">
          <a:xfrm>
            <a:off x="4321346" y="892340"/>
            <a:ext cx="4373334" cy="1543943"/>
          </a:xfrm>
          <a:prstGeom prst="rect">
            <a:avLst/>
          </a:prstGeom>
          <a:noFill/>
          <a:ln>
            <a:noFill/>
          </a:ln>
          <a:extLst>
            <a:ext uri="{909E8E84-426E-40dd-AFC4-6F175D3DCCD1}">
              <a14:hiddenFill xmlns:a="http://schemas.openxmlformats.org/drawingml/2006/main" xmlns:r="http://schemas.openxmlformats.org/officeDocument/2006/relationships" xmlns:p="http://schemas.openxmlformats.org/presentationml/2006/main" xmlns="" xmlns:a14="http://schemas.microsoft.com/office/drawing/2010/main" xmlns:mv="urn:schemas-microsoft-com:mac:vml" xmlns:mc="http://schemas.openxmlformats.org/markup-compatibility/2006">
                <a:solidFill>
                  <a:srgbClr val="FFFFFF"/>
                </a:solidFill>
              </a14:hiddenFill>
            </a:ext>
            <a:ext uri="{91240B29-F687-4f45-9708-019B960494DF}">
              <a14:hiddenLine xmlns:a="http://schemas.openxmlformats.org/drawingml/2006/main" xmlns:r="http://schemas.openxmlformats.org/officeDocument/2006/relationships" xmlns:p="http://schemas.openxmlformats.org/presentationml/2006/main" xmlns="" xmlns:a14="http://schemas.microsoft.com/office/drawing/2010/main" xmlns:mv="urn:schemas-microsoft-com:mac:vml" xmlns:mc="http://schemas.openxmlformats.org/markup-compatibility/2006" w="9525">
                <a:solidFill>
                  <a:srgbClr val="000000"/>
                </a:solidFill>
                <a:miter lim="800000"/>
                <a:headEnd/>
                <a:tailEnd/>
              </a14:hiddenLine>
            </a:ext>
          </a:extLst>
        </p:spPr>
      </p:pic>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4239986178"/>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a:xfrm>
            <a:off x="451483" y="1583268"/>
            <a:ext cx="5442347" cy="1230657"/>
          </a:xfrm>
        </p:spPr>
        <p:txBody>
          <a:bodyPr/>
          <a:lstStyle/>
          <a:p>
            <a:r>
              <a:rPr lang="en-US" dirty="0"/>
              <a:t>Lesson </a:t>
            </a:r>
            <a:r>
              <a:rPr lang="en-US" dirty="0" smtClean="0"/>
              <a:t>2.6:</a:t>
            </a:r>
            <a:r>
              <a:rPr lang="en-US" dirty="0"/>
              <a:t/>
            </a:r>
            <a:br>
              <a:rPr lang="en-US" dirty="0"/>
            </a:br>
            <a:r>
              <a:rPr lang="en-US" dirty="0"/>
              <a:t>Using </a:t>
            </a:r>
            <a:r>
              <a:rPr lang="en-US" dirty="0" smtClean="0"/>
              <a:t>I</a:t>
            </a:r>
            <a:r>
              <a:rPr lang="en-US" baseline="30000" dirty="0" smtClean="0"/>
              <a:t>2</a:t>
            </a:r>
            <a:r>
              <a:rPr lang="en-US" dirty="0" smtClean="0"/>
              <a:t>C on the </a:t>
            </a:r>
            <a:r>
              <a:rPr lang="en-US" dirty="0" err="1" smtClean="0"/>
              <a:t>Raspberry</a:t>
            </a:r>
            <a:r>
              <a:rPr lang="en-US" dirty="0" smtClean="0"/>
              <a:t> Pi</a:t>
            </a:r>
            <a:endParaRPr lang="en-US" dirty="0"/>
          </a:p>
        </p:txBody>
      </p:sp>
      <p:pic>
        <p:nvPicPr>
          <p:cNvPr id="9" name="Picture 8" descr="duke.png"/>
          <p:cNvPicPr>
            <a:picLocks noChangeAspect="1"/>
          </p:cNvPicPr>
          <p:nvPr/>
        </p:nvPicPr>
        <p:blipFill>
          <a:blip r:embed="rId4"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tretch>
            <a:fillRect/>
          </a:stretch>
        </p:blipFill>
        <p:spPr>
          <a:xfrm>
            <a:off x="5970005" y="1121816"/>
            <a:ext cx="3096238" cy="3096238"/>
          </a:xfrm>
          <a:prstGeom prst="rect">
            <a:avLst/>
          </a:prstGeom>
        </p:spPr>
      </p:pic>
    </p:spTree>
    <p:custDataLst>
      <p:tags r:id="rId1"/>
    </p:custDataLst>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2090915524"/>
      </p:ext>
    </p:extLst>
  </p:cSld>
  <p:clrMapOvr>
    <a:masterClrMapping/>
  </p:clrMapOvr>
  <p:transition spd="med">
    <p:fade/>
  </p:transition>
  <p:timing>
    <p:tnLst>
      <p:par>
        <p:cTn id="1" dur="indefinite" restart="never" nodeType="tmRoot"/>
      </p:par>
    </p:tnLst>
    <p:bldLst>
      <p:bldP spid="7" grpId="0"/>
    </p:bld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1" name="Title 3"/>
          <p:cNvSpPr>
            <a:spLocks noGrp="1"/>
          </p:cNvSpPr>
          <p:nvPr>
            <p:ph type="title"/>
          </p:nvPr>
        </p:nvSpPr>
        <p:spPr/>
        <p:txBody>
          <a:bodyPr/>
          <a:lstStyle/>
          <a:p>
            <a:r>
              <a:rPr lang="en-US" dirty="0" smtClean="0"/>
              <a:t>Wiring and operating the BMP180</a:t>
            </a:r>
            <a:endParaRPr lang="en-US" dirty="0"/>
          </a:p>
        </p:txBody>
      </p:sp>
      <p:sp>
        <p:nvSpPr>
          <p:cNvPr id="35842" name="Content Placeholder 4"/>
          <p:cNvSpPr>
            <a:spLocks noGrp="1"/>
          </p:cNvSpPr>
          <p:nvPr>
            <p:ph sz="quarter" idx="4294967295"/>
          </p:nvPr>
        </p:nvSpPr>
        <p:spPr>
          <a:xfrm>
            <a:off x="1003211" y="1242210"/>
            <a:ext cx="4787989" cy="3061990"/>
          </a:xfrm>
        </p:spPr>
        <p:txBody>
          <a:bodyPr/>
          <a:lstStyle/>
          <a:p>
            <a:pPr lvl="0">
              <a:spcAft>
                <a:spcPts val="300"/>
              </a:spcAft>
            </a:pPr>
            <a:r>
              <a:rPr lang="en-US" dirty="0"/>
              <a:t>Raspberry Pi uses I</a:t>
            </a:r>
            <a:r>
              <a:rPr lang="en-US" baseline="30000" dirty="0"/>
              <a:t>2</a:t>
            </a:r>
            <a:r>
              <a:rPr lang="en-US" dirty="0"/>
              <a:t>C bus 1</a:t>
            </a:r>
          </a:p>
          <a:p>
            <a:pPr lvl="0">
              <a:spcAft>
                <a:spcPts val="300"/>
              </a:spcAft>
            </a:pPr>
            <a:r>
              <a:rPr lang="en-US" dirty="0" smtClean="0"/>
              <a:t>We’re using </a:t>
            </a:r>
            <a:r>
              <a:rPr lang="en-US" dirty="0"/>
              <a:t>device address 0x77</a:t>
            </a:r>
          </a:p>
          <a:p>
            <a:pPr>
              <a:spcAft>
                <a:spcPts val="300"/>
              </a:spcAft>
            </a:pPr>
            <a:r>
              <a:rPr lang="en-US" dirty="0"/>
              <a:t>I</a:t>
            </a:r>
            <a:r>
              <a:rPr lang="en-US" baseline="30000" dirty="0"/>
              <a:t>2</a:t>
            </a:r>
            <a:r>
              <a:rPr lang="en-US" dirty="0"/>
              <a:t>C uses 7 bits for device address</a:t>
            </a:r>
          </a:p>
          <a:p>
            <a:pPr lvl="0">
              <a:spcAft>
                <a:spcPts val="300"/>
              </a:spcAft>
            </a:pPr>
            <a:r>
              <a:rPr lang="en-US" dirty="0"/>
              <a:t>BMP180 uses clock frequency 3.4MHz</a:t>
            </a:r>
          </a:p>
          <a:p>
            <a:pPr lvl="0">
              <a:spcAft>
                <a:spcPts val="300"/>
              </a:spcAft>
            </a:pPr>
            <a:r>
              <a:rPr lang="en-US" dirty="0"/>
              <a:t>Control </a:t>
            </a:r>
            <a:r>
              <a:rPr lang="en-US" dirty="0" smtClean="0"/>
              <a:t>register </a:t>
            </a:r>
            <a:r>
              <a:rPr lang="en-US" dirty="0"/>
              <a:t>for</a:t>
            </a:r>
            <a:r>
              <a:rPr lang="en-US" dirty="0" smtClean="0"/>
              <a:t> BMP180 is 0xF4</a:t>
            </a:r>
            <a:endParaRPr lang="en-US" dirty="0"/>
          </a:p>
          <a:p>
            <a:pPr lvl="0">
              <a:spcAft>
                <a:spcPts val="300"/>
              </a:spcAft>
            </a:pPr>
            <a:r>
              <a:rPr lang="en-US" dirty="0" smtClean="0"/>
              <a:t>Temperature value is at register 0xF6</a:t>
            </a:r>
            <a:r>
              <a:rPr lang="en-US" dirty="0"/>
              <a:t>. </a:t>
            </a:r>
          </a:p>
        </p:txBody>
      </p:sp>
      <p:pic>
        <p:nvPicPr>
          <p:cNvPr id="5" name="Picture 4"/>
          <p:cNvPicPr/>
          <p:nvPr/>
        </p:nvPicPr>
        <p:blipFill>
          <a:blip r:embed="rId3" cstate="print">
            <a:extLst>
              <a:ext uri="{28A0092B-C50C-407E-A947-70E740481C1C}">
                <a14:useLocalDpi xmlns:mc="http://schemas.openxmlformats.org/markup-compatibility/2006" xmlns:mv="urn:schemas-microsoft-com:mac:vml" xmlns="" xmlns:a14="http://schemas.microsoft.com/office/drawing/2010/main" xmlns:p="http://schemas.openxmlformats.org/presentationml/2006/main" xmlns:r="http://schemas.openxmlformats.org/officeDocument/2006/relationships" xmlns:a="http://schemas.openxmlformats.org/drawingml/2006/main" val="0"/>
              </a:ext>
            </a:extLst>
          </a:blip>
          <a:stretch>
            <a:fillRect/>
          </a:stretch>
        </p:blipFill>
        <p:spPr>
          <a:xfrm>
            <a:off x="5765800" y="952500"/>
            <a:ext cx="2692400" cy="3493770"/>
          </a:xfrm>
          <a:prstGeom prst="rect">
            <a:avLst/>
          </a:prstGeom>
        </p:spPr>
      </p:pic>
    </p:spTree>
    <p:custDataLst>
      <p:tags r:id="rId1"/>
    </p:custDataLst>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2371385765"/>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Wiring</a:t>
            </a:r>
            <a:endParaRPr lang="en-US" dirty="0"/>
          </a:p>
        </p:txBody>
      </p:sp>
      <p:pic>
        <p:nvPicPr>
          <p:cNvPr id="3" name="Picture 2"/>
          <p:cNvPicPr>
            <a:picLocks noChangeAspect="1"/>
          </p:cNvPicPr>
          <p:nvPr/>
        </p:nvPicPr>
        <p:blipFill>
          <a:blip r:embed="rId3" cstate="print"/>
          <a:stretch>
            <a:fillRect/>
          </a:stretch>
        </p:blipFill>
        <p:spPr>
          <a:xfrm>
            <a:off x="1229987" y="717357"/>
            <a:ext cx="6697980" cy="4000500"/>
          </a:xfrm>
          <a:prstGeom prst="rect">
            <a:avLst/>
          </a:prstGeom>
        </p:spPr>
      </p:pic>
    </p:spTree>
    <p:custDataLst>
      <p:tags r:id="rId1"/>
    </p:custDataLst>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1453715381"/>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and writing to I2C devices</a:t>
            </a:r>
          </a:p>
        </p:txBody>
      </p:sp>
      <p:sp>
        <p:nvSpPr>
          <p:cNvPr id="13" name="TextBox 12"/>
          <p:cNvSpPr txBox="1"/>
          <p:nvPr/>
        </p:nvSpPr>
        <p:spPr>
          <a:xfrm>
            <a:off x="831005" y="921068"/>
            <a:ext cx="7972949" cy="4031873"/>
          </a:xfrm>
          <a:prstGeom prst="rect">
            <a:avLst/>
          </a:prstGeom>
          <a:noFill/>
        </p:spPr>
        <p:txBody>
          <a:bodyPr wrap="square" rtlCol="0">
            <a:spAutoFit/>
          </a:bodyPr>
          <a:lstStyle/>
          <a:p>
            <a:r>
              <a:rPr lang="en-US" sz="1600" dirty="0" err="1" smtClean="0">
                <a:solidFill>
                  <a:schemeClr val="tx2"/>
                </a:solidFill>
                <a:latin typeface="Courier"/>
              </a:rPr>
              <a:t>I2CDeviceConfig config = </a:t>
            </a:r>
          </a:p>
          <a:p>
            <a:r>
              <a:rPr lang="en-US" sz="1600" dirty="0" err="1" smtClean="0">
                <a:solidFill>
                  <a:schemeClr val="tx2"/>
                </a:solidFill>
                <a:latin typeface="Courier"/>
              </a:rPr>
              <a:t>  new I2CDeviceConfig(1,            // I2C bus number</a:t>
            </a:r>
          </a:p>
          <a:p>
            <a:r>
              <a:rPr lang="en-US" sz="1600" dirty="0" err="1" smtClean="0">
                <a:solidFill>
                  <a:schemeClr val="tx2"/>
                </a:solidFill>
                <a:latin typeface="Courier"/>
              </a:rPr>
              <a:t>                      0x77,         // I2C device address</a:t>
            </a:r>
          </a:p>
          <a:p>
            <a:r>
              <a:rPr lang="en-US" sz="1600" dirty="0" err="1" smtClean="0">
                <a:solidFill>
                  <a:schemeClr val="tx2"/>
                </a:solidFill>
                <a:latin typeface="Courier"/>
              </a:rPr>
              <a:t>                      7,            // address size in bits </a:t>
            </a:r>
          </a:p>
          <a:p>
            <a:r>
              <a:rPr lang="en-US" sz="1600" dirty="0" err="1" smtClean="0">
                <a:solidFill>
                  <a:schemeClr val="tx2"/>
                </a:solidFill>
                <a:latin typeface="Courier"/>
              </a:rPr>
              <a:t>                      3400000);     // Clock frequency</a:t>
            </a:r>
          </a:p>
          <a:p>
            <a:endParaRPr lang="en-US" sz="1600" dirty="0" err="1" smtClean="0">
              <a:solidFill>
                <a:schemeClr val="tx2"/>
              </a:solidFill>
              <a:latin typeface="Courier"/>
            </a:endParaRPr>
          </a:p>
          <a:p>
            <a:r>
              <a:rPr lang="en-US" sz="1600" dirty="0" err="1" smtClean="0">
                <a:solidFill>
                  <a:schemeClr val="tx2"/>
                </a:solidFill>
                <a:latin typeface="Courier"/>
              </a:rPr>
              <a:t>myDevice = DeviceManager.open(config);</a:t>
            </a:r>
          </a:p>
          <a:p>
            <a:endParaRPr lang="en-US" sz="1600" dirty="0" err="1" smtClean="0">
              <a:solidFill>
                <a:schemeClr val="tx2"/>
              </a:solidFill>
              <a:latin typeface="Courier"/>
            </a:endParaRPr>
          </a:p>
          <a:p>
            <a:r>
              <a:rPr lang="en-US" sz="1600" dirty="0" err="1" smtClean="0">
                <a:solidFill>
                  <a:schemeClr val="tx2"/>
                </a:solidFill>
                <a:latin typeface="Courier"/>
              </a:rPr>
              <a:t>myDevice.write(0xF4, 1, 0x2E); // control register, size, </a:t>
            </a:r>
          </a:p>
          <a:p>
            <a:r>
              <a:rPr lang="en-US" sz="1600" dirty="0" err="1" smtClean="0">
                <a:solidFill>
                  <a:schemeClr val="tx2"/>
                </a:solidFill>
                <a:latin typeface="Courier"/>
              </a:rPr>
              <a:t>                               // get temperature command</a:t>
            </a:r>
          </a:p>
          <a:p>
            <a:endParaRPr lang="en-US" sz="1600" dirty="0" err="1" smtClean="0">
              <a:solidFill>
                <a:schemeClr val="tx2"/>
              </a:solidFill>
              <a:latin typeface="Courier"/>
            </a:endParaRPr>
          </a:p>
          <a:p>
            <a:r>
              <a:rPr lang="en-US" sz="1600" dirty="0" err="1" smtClean="0">
                <a:solidFill>
                  <a:schemeClr val="tx2"/>
                </a:solidFill>
                <a:latin typeface="Courier"/>
              </a:rPr>
              <a:t>myDevice.read(0xF6, 1, buf); // temperature register, </a:t>
            </a:r>
          </a:p>
          <a:p>
            <a:r>
              <a:rPr lang="en-US" sz="1600" dirty="0" err="1" smtClean="0">
                <a:solidFill>
                  <a:schemeClr val="tx2"/>
                </a:solidFill>
                <a:latin typeface="Courier"/>
              </a:rPr>
              <a:t>                             // subaddress size, ByteBuffer </a:t>
            </a:r>
          </a:p>
          <a:p>
            <a:endParaRPr lang="en-US" sz="1600" dirty="0" err="1" smtClean="0">
              <a:solidFill>
                <a:schemeClr val="tx2"/>
              </a:solidFill>
              <a:latin typeface="Courier"/>
            </a:endParaRPr>
          </a:p>
          <a:p>
            <a:endParaRPr lang="en-US" sz="1600" dirty="0" err="1" smtClean="0">
              <a:solidFill>
                <a:schemeClr val="tx2"/>
              </a:solidFill>
              <a:latin typeface="Courier"/>
            </a:endParaRPr>
          </a:p>
          <a:p>
            <a:endParaRPr lang="en-US" sz="1600" dirty="0" err="1" smtClean="0">
              <a:solidFill>
                <a:schemeClr val="tx2"/>
              </a:solidFill>
            </a:endParaRPr>
          </a:p>
        </p:txBody>
      </p:sp>
    </p:spTree>
    <p:custDataLst>
      <p:tags r:id="rId1"/>
    </p:custData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Lesson 3:</a:t>
            </a:r>
            <a:br>
              <a:rPr lang="en-US" dirty="0"/>
            </a:br>
            <a:r>
              <a:rPr lang="en-US" dirty="0"/>
              <a:t>Using the UART, GPS, and Storing Data</a:t>
            </a:r>
          </a:p>
        </p:txBody>
      </p:sp>
      <p:pic>
        <p:nvPicPr>
          <p:cNvPr id="4" name="Picture 3" descr="duke.png"/>
          <p:cNvPicPr>
            <a:picLocks noChangeAspect="1"/>
          </p:cNvPicPr>
          <p:nvPr/>
        </p:nvPicPr>
        <p:blipFill>
          <a:blip r:embed="rId3"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tretch>
            <a:fillRect/>
          </a:stretch>
        </p:blipFill>
        <p:spPr>
          <a:xfrm>
            <a:off x="5970005" y="1121816"/>
            <a:ext cx="3096238" cy="3096238"/>
          </a:xfrm>
          <a:prstGeom prst="rect">
            <a:avLst/>
          </a:prstGeom>
        </p:spPr>
      </p:pic>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2090915524"/>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27" name="Picture 3" descr="C:\Users\tmcginn\Documents\Curr Devel\RaspberryPi_OBEs\Video\ClipArt\cnt731405.gif"/>
          <p:cNvPicPr>
            <a:picLocks noChangeAspect="1" noChangeArrowheads="1"/>
          </p:cNvPicPr>
          <p:nvPr/>
        </p:nvPicPr>
        <p:blipFill>
          <a:blip r:embed="rId4" cstate="print"/>
          <a:srcRect/>
          <a:stretch>
            <a:fillRect/>
          </a:stretch>
        </p:blipFill>
        <p:spPr bwMode="auto">
          <a:xfrm>
            <a:off x="3334515" y="1427040"/>
            <a:ext cx="285750" cy="540068"/>
          </a:xfrm>
          <a:prstGeom prst="rect">
            <a:avLst/>
          </a:prstGeom>
          <a:noFill/>
        </p:spPr>
      </p:pic>
      <p:grpSp>
        <p:nvGrpSpPr>
          <p:cNvPr id="3" name="Group 9"/>
          <p:cNvGrpSpPr/>
          <p:nvPr/>
        </p:nvGrpSpPr>
        <p:grpSpPr>
          <a:xfrm>
            <a:off x="6707103" y="1419308"/>
            <a:ext cx="1645920" cy="1645920"/>
            <a:chOff x="6821404" y="2712704"/>
            <a:chExt cx="1645920" cy="1645920"/>
          </a:xfrm>
        </p:grpSpPr>
        <p:pic>
          <p:nvPicPr>
            <p:cNvPr id="1030" name="Picture 6" descr="C:\Users\tmcginn\Documents\Curr Devel\RaspberryPi_OBEs\Video\ClipArt\cnt1661723.gif"/>
            <p:cNvPicPr>
              <a:picLocks noChangeAspect="1" noChangeArrowheads="1"/>
            </p:cNvPicPr>
            <p:nvPr/>
          </p:nvPicPr>
          <p:blipFill>
            <a:blip r:embed="rId5" cstate="print"/>
            <a:srcRect/>
            <a:stretch>
              <a:fillRect/>
            </a:stretch>
          </p:blipFill>
          <p:spPr bwMode="auto">
            <a:xfrm>
              <a:off x="6821404" y="2712704"/>
              <a:ext cx="1645920" cy="1645920"/>
            </a:xfrm>
            <a:prstGeom prst="rect">
              <a:avLst/>
            </a:prstGeom>
            <a:noFill/>
          </p:spPr>
        </p:pic>
        <p:pic>
          <p:nvPicPr>
            <p:cNvPr id="1031" name="Picture 7" descr="C:\Users\tmcginn\Documents\Curr Devel\RaspberryPi_OBEs\Video\ClipArt\cnt204602.gif"/>
            <p:cNvPicPr>
              <a:picLocks noChangeAspect="1" noChangeArrowheads="1"/>
            </p:cNvPicPr>
            <p:nvPr/>
          </p:nvPicPr>
          <p:blipFill>
            <a:blip r:embed="rId6" cstate="print"/>
            <a:srcRect/>
            <a:stretch>
              <a:fillRect/>
            </a:stretch>
          </p:blipFill>
          <p:spPr bwMode="auto">
            <a:xfrm>
              <a:off x="7086516" y="2939883"/>
              <a:ext cx="624840" cy="868680"/>
            </a:xfrm>
            <a:prstGeom prst="rect">
              <a:avLst/>
            </a:prstGeom>
            <a:noFill/>
          </p:spPr>
        </p:pic>
      </p:grpSp>
      <p:grpSp>
        <p:nvGrpSpPr>
          <p:cNvPr id="4" name="Group 12"/>
          <p:cNvGrpSpPr/>
          <p:nvPr/>
        </p:nvGrpSpPr>
        <p:grpSpPr>
          <a:xfrm>
            <a:off x="977593" y="1407906"/>
            <a:ext cx="2188412" cy="1657350"/>
            <a:chOff x="3194384" y="1860216"/>
            <a:chExt cx="2188412" cy="1657350"/>
          </a:xfrm>
        </p:grpSpPr>
        <p:sp>
          <p:nvSpPr>
            <p:cNvPr id="11" name="Rectangle 10"/>
            <p:cNvSpPr/>
            <p:nvPr/>
          </p:nvSpPr>
          <p:spPr>
            <a:xfrm>
              <a:off x="3398921" y="1870910"/>
              <a:ext cx="439154" cy="655720"/>
            </a:xfrm>
            <a:prstGeom prst="rect">
              <a:avLst/>
            </a:prstGeom>
            <a:solidFill>
              <a:srgbClr val="B3B3B3"/>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tmcginn\Documents\Curr Devel\RaspberryPi_OBEs\Video\ClipArt\cnt204170.gif"/>
            <p:cNvPicPr>
              <a:picLocks noChangeAspect="1" noChangeArrowheads="1"/>
            </p:cNvPicPr>
            <p:nvPr/>
          </p:nvPicPr>
          <p:blipFill>
            <a:blip r:embed="rId7" cstate="print"/>
            <a:srcRect/>
            <a:stretch>
              <a:fillRect/>
            </a:stretch>
          </p:blipFill>
          <p:spPr bwMode="auto">
            <a:xfrm>
              <a:off x="3453983" y="1860216"/>
              <a:ext cx="1928813" cy="1657350"/>
            </a:xfrm>
            <a:prstGeom prst="rect">
              <a:avLst/>
            </a:prstGeom>
            <a:noFill/>
          </p:spPr>
        </p:pic>
        <p:sp>
          <p:nvSpPr>
            <p:cNvPr id="12" name="Curved Right Arrow 11"/>
            <p:cNvSpPr/>
            <p:nvPr/>
          </p:nvSpPr>
          <p:spPr>
            <a:xfrm>
              <a:off x="3194384" y="1864892"/>
              <a:ext cx="192505" cy="150395"/>
            </a:xfrm>
            <a:prstGeom prst="curvedRightArrow">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 name="Group 13"/>
          <p:cNvGrpSpPr/>
          <p:nvPr/>
        </p:nvGrpSpPr>
        <p:grpSpPr>
          <a:xfrm>
            <a:off x="4405970" y="1306164"/>
            <a:ext cx="505535" cy="1042988"/>
            <a:chOff x="5499268" y="3202990"/>
            <a:chExt cx="505535" cy="1042988"/>
          </a:xfrm>
        </p:grpSpPr>
        <p:pic>
          <p:nvPicPr>
            <p:cNvPr id="1032" name="Picture 8" descr="C:\Users\tmcginn\Documents\Curr Devel\RaspberryPi_OBEs\Video\ClipArt\cnt205154.gif"/>
            <p:cNvPicPr>
              <a:picLocks noChangeAspect="1" noChangeArrowheads="1"/>
            </p:cNvPicPr>
            <p:nvPr/>
          </p:nvPicPr>
          <p:blipFill>
            <a:blip r:embed="rId8" cstate="print"/>
            <a:srcRect/>
            <a:stretch>
              <a:fillRect/>
            </a:stretch>
          </p:blipFill>
          <p:spPr bwMode="auto">
            <a:xfrm>
              <a:off x="5569034" y="3202990"/>
              <a:ext cx="435769" cy="1042988"/>
            </a:xfrm>
            <a:prstGeom prst="rect">
              <a:avLst/>
            </a:prstGeom>
            <a:noFill/>
          </p:spPr>
        </p:pic>
        <p:pic>
          <p:nvPicPr>
            <p:cNvPr id="1028" name="Picture 4" descr="C:\Users\tmcginn\Documents\Curr Devel\RaspberryPi_OBEs\Video\ClipArt\cnt205153.gif"/>
            <p:cNvPicPr>
              <a:picLocks noChangeAspect="1" noChangeArrowheads="1"/>
            </p:cNvPicPr>
            <p:nvPr/>
          </p:nvPicPr>
          <p:blipFill>
            <a:blip r:embed="rId9" cstate="print"/>
            <a:srcRect/>
            <a:stretch>
              <a:fillRect/>
            </a:stretch>
          </p:blipFill>
          <p:spPr bwMode="auto">
            <a:xfrm>
              <a:off x="5499268" y="3391737"/>
              <a:ext cx="252413" cy="226219"/>
            </a:xfrm>
            <a:prstGeom prst="rect">
              <a:avLst/>
            </a:prstGeom>
            <a:noFill/>
          </p:spPr>
        </p:pic>
      </p:grpSp>
      <p:sp>
        <p:nvSpPr>
          <p:cNvPr id="15" name="Right Arrow 14"/>
          <p:cNvSpPr/>
          <p:nvPr/>
        </p:nvSpPr>
        <p:spPr>
          <a:xfrm>
            <a:off x="3316388" y="2279984"/>
            <a:ext cx="3392906" cy="397042"/>
          </a:xfrm>
          <a:prstGeom prst="rightArrow">
            <a:avLst/>
          </a:prstGeom>
          <a:solidFill>
            <a:srgbClr val="8BA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625573" y="3571631"/>
            <a:ext cx="7260493" cy="646331"/>
          </a:xfrm>
          <a:prstGeom prst="rect">
            <a:avLst/>
          </a:prstGeom>
          <a:noFill/>
        </p:spPr>
        <p:txBody>
          <a:bodyPr wrap="square" rtlCol="0">
            <a:spAutoFit/>
          </a:bodyPr>
          <a:lstStyle/>
          <a:p>
            <a:r>
              <a:rPr lang="en-US" dirty="0" smtClean="0">
                <a:solidFill>
                  <a:schemeClr val="tx2"/>
                </a:solidFill>
              </a:rPr>
              <a:t>In this course, you will build a prototype of an embedded device to collect, store, analyze and share data from a shipping container.</a:t>
            </a:r>
          </a:p>
        </p:txBody>
      </p:sp>
      <p:pic>
        <p:nvPicPr>
          <p:cNvPr id="1034" name="Picture 10" descr="C:\Users\tmcginn\Documents\Curr Devel\RaspberryPi_OBEs\Video\ClipArt\Raspberry-Pi-2.jpg"/>
          <p:cNvPicPr>
            <a:picLocks noChangeAspect="1" noChangeArrowheads="1"/>
          </p:cNvPicPr>
          <p:nvPr/>
        </p:nvPicPr>
        <p:blipFill>
          <a:blip r:embed="rId10" cstate="print"/>
          <a:srcRect/>
          <a:stretch>
            <a:fillRect/>
          </a:stretch>
        </p:blipFill>
        <p:spPr bwMode="auto">
          <a:xfrm>
            <a:off x="671787" y="3555021"/>
            <a:ext cx="975360" cy="523875"/>
          </a:xfrm>
          <a:prstGeom prst="rect">
            <a:avLst/>
          </a:prstGeom>
          <a:noFill/>
        </p:spPr>
      </p:pic>
      <p:sp>
        <p:nvSpPr>
          <p:cNvPr id="21" name="TextBox 20"/>
          <p:cNvSpPr txBox="1"/>
          <p:nvPr/>
        </p:nvSpPr>
        <p:spPr>
          <a:xfrm>
            <a:off x="734648" y="1047267"/>
            <a:ext cx="1300356" cy="276999"/>
          </a:xfrm>
          <a:prstGeom prst="rect">
            <a:avLst/>
          </a:prstGeom>
          <a:noFill/>
        </p:spPr>
        <p:txBody>
          <a:bodyPr wrap="none" rtlCol="0">
            <a:spAutoFit/>
          </a:bodyPr>
          <a:lstStyle/>
          <a:p>
            <a:r>
              <a:rPr lang="en-US" sz="1200" dirty="0" smtClean="0">
                <a:solidFill>
                  <a:schemeClr val="tx2"/>
                </a:solidFill>
              </a:rPr>
              <a:t>Door open/close</a:t>
            </a:r>
          </a:p>
        </p:txBody>
      </p:sp>
      <p:sp>
        <p:nvSpPr>
          <p:cNvPr id="22" name="TextBox 21"/>
          <p:cNvSpPr txBox="1"/>
          <p:nvPr/>
        </p:nvSpPr>
        <p:spPr>
          <a:xfrm>
            <a:off x="2911235" y="887060"/>
            <a:ext cx="1046056" cy="461665"/>
          </a:xfrm>
          <a:prstGeom prst="rect">
            <a:avLst/>
          </a:prstGeom>
          <a:noFill/>
        </p:spPr>
        <p:txBody>
          <a:bodyPr wrap="none" rtlCol="0">
            <a:spAutoFit/>
          </a:bodyPr>
          <a:lstStyle/>
          <a:p>
            <a:pPr algn="ctr"/>
            <a:r>
              <a:rPr lang="en-US" sz="1200" dirty="0" smtClean="0">
                <a:solidFill>
                  <a:schemeClr val="tx2"/>
                </a:solidFill>
              </a:rPr>
              <a:t>Pressure/</a:t>
            </a:r>
            <a:br>
              <a:rPr lang="en-US" sz="1200" dirty="0" smtClean="0">
                <a:solidFill>
                  <a:schemeClr val="tx2"/>
                </a:solidFill>
              </a:rPr>
            </a:br>
            <a:r>
              <a:rPr lang="en-US" sz="1200" dirty="0" smtClean="0">
                <a:solidFill>
                  <a:schemeClr val="tx2"/>
                </a:solidFill>
              </a:rPr>
              <a:t>Temperature</a:t>
            </a:r>
          </a:p>
        </p:txBody>
      </p:sp>
      <p:sp>
        <p:nvSpPr>
          <p:cNvPr id="23" name="TextBox 22"/>
          <p:cNvSpPr txBox="1"/>
          <p:nvPr/>
        </p:nvSpPr>
        <p:spPr>
          <a:xfrm>
            <a:off x="4353180" y="883148"/>
            <a:ext cx="806631" cy="461665"/>
          </a:xfrm>
          <a:prstGeom prst="rect">
            <a:avLst/>
          </a:prstGeom>
          <a:noFill/>
        </p:spPr>
        <p:txBody>
          <a:bodyPr wrap="none" rtlCol="0">
            <a:spAutoFit/>
          </a:bodyPr>
          <a:lstStyle/>
          <a:p>
            <a:pPr algn="ctr"/>
            <a:r>
              <a:rPr lang="en-US" sz="1200" dirty="0" smtClean="0">
                <a:solidFill>
                  <a:schemeClr val="tx2"/>
                </a:solidFill>
              </a:rPr>
              <a:t>Location/</a:t>
            </a:r>
            <a:br>
              <a:rPr lang="en-US" sz="1200" dirty="0" smtClean="0">
                <a:solidFill>
                  <a:schemeClr val="tx2"/>
                </a:solidFill>
              </a:rPr>
            </a:br>
            <a:r>
              <a:rPr lang="en-US" sz="1200" dirty="0" smtClean="0">
                <a:solidFill>
                  <a:schemeClr val="tx2"/>
                </a:solidFill>
              </a:rPr>
              <a:t>Altitude</a:t>
            </a:r>
          </a:p>
        </p:txBody>
      </p:sp>
      <p:sp>
        <p:nvSpPr>
          <p:cNvPr id="26" name="TextBox 25"/>
          <p:cNvSpPr txBox="1"/>
          <p:nvPr/>
        </p:nvSpPr>
        <p:spPr>
          <a:xfrm>
            <a:off x="6787560" y="1058993"/>
            <a:ext cx="1120820" cy="276999"/>
          </a:xfrm>
          <a:prstGeom prst="rect">
            <a:avLst/>
          </a:prstGeom>
          <a:noFill/>
        </p:spPr>
        <p:txBody>
          <a:bodyPr wrap="none" rtlCol="0">
            <a:spAutoFit/>
          </a:bodyPr>
          <a:lstStyle/>
          <a:p>
            <a:r>
              <a:rPr lang="en-US" sz="1200" dirty="0" smtClean="0">
                <a:solidFill>
                  <a:schemeClr val="tx2"/>
                </a:solidFill>
              </a:rPr>
              <a:t>Client Display</a:t>
            </a:r>
          </a:p>
        </p:txBody>
      </p:sp>
      <p:pic>
        <p:nvPicPr>
          <p:cNvPr id="1035" name="Picture 11" descr="C:\Users\tmcginn\Documents\Curr Devel\RaspberryPi_OBEs\Video\ClipArt\cnt1827106.png"/>
          <p:cNvPicPr>
            <a:picLocks noChangeAspect="1" noChangeArrowheads="1"/>
          </p:cNvPicPr>
          <p:nvPr/>
        </p:nvPicPr>
        <p:blipFill>
          <a:blip r:embed="rId11" cstate="print"/>
          <a:srcRect/>
          <a:stretch>
            <a:fillRect/>
          </a:stretch>
        </p:blipFill>
        <p:spPr bwMode="auto">
          <a:xfrm>
            <a:off x="5369902" y="1337286"/>
            <a:ext cx="952500" cy="952500"/>
          </a:xfrm>
          <a:prstGeom prst="rect">
            <a:avLst/>
          </a:prstGeom>
          <a:noFill/>
        </p:spPr>
      </p:pic>
      <p:sp>
        <p:nvSpPr>
          <p:cNvPr id="28" name="TextBox 27"/>
          <p:cNvSpPr txBox="1"/>
          <p:nvPr/>
        </p:nvSpPr>
        <p:spPr>
          <a:xfrm>
            <a:off x="5545010" y="1066807"/>
            <a:ext cx="721672" cy="276999"/>
          </a:xfrm>
          <a:prstGeom prst="rect">
            <a:avLst/>
          </a:prstGeom>
          <a:noFill/>
        </p:spPr>
        <p:txBody>
          <a:bodyPr wrap="none" rtlCol="0">
            <a:spAutoFit/>
          </a:bodyPr>
          <a:lstStyle/>
          <a:p>
            <a:r>
              <a:rPr lang="en-US" sz="1200" dirty="0" smtClean="0">
                <a:solidFill>
                  <a:schemeClr val="tx2"/>
                </a:solidFill>
              </a:rPr>
              <a:t>Storage</a:t>
            </a:r>
          </a:p>
        </p:txBody>
      </p:sp>
      <p:sp>
        <p:nvSpPr>
          <p:cNvPr id="2" name="Rectangle 1"/>
          <p:cNvSpPr/>
          <p:nvPr/>
        </p:nvSpPr>
        <p:spPr>
          <a:xfrm>
            <a:off x="4028194" y="815000"/>
            <a:ext cx="2322135" cy="1667906"/>
          </a:xfrm>
          <a:prstGeom prst="rect">
            <a:avLst/>
          </a:prstGeom>
          <a:noFill/>
          <a:ln>
            <a:solidFill>
              <a:srgbClr val="FF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247460" y="521111"/>
            <a:ext cx="1057864" cy="276999"/>
          </a:xfrm>
          <a:prstGeom prst="rect">
            <a:avLst/>
          </a:prstGeom>
          <a:noFill/>
        </p:spPr>
        <p:txBody>
          <a:bodyPr wrap="none" rtlCol="0">
            <a:spAutoFit/>
          </a:bodyPr>
          <a:lstStyle/>
          <a:p>
            <a:r>
              <a:rPr lang="en-US" sz="1200" b="1" i="1" dirty="0" err="1" smtClean="0">
                <a:solidFill>
                  <a:srgbClr val="3366FF"/>
                </a:solidFill>
              </a:rPr>
              <a:t>GPS, UART</a:t>
            </a:r>
          </a:p>
        </p:txBody>
      </p:sp>
      <p:sp>
        <p:nvSpPr>
          <p:cNvPr id="29" name="TextBox 28"/>
          <p:cNvSpPr txBox="1"/>
          <p:nvPr/>
        </p:nvSpPr>
        <p:spPr>
          <a:xfrm>
            <a:off x="5648949" y="533958"/>
            <a:ext cx="564715" cy="276999"/>
          </a:xfrm>
          <a:prstGeom prst="rect">
            <a:avLst/>
          </a:prstGeom>
          <a:noFill/>
        </p:spPr>
        <p:txBody>
          <a:bodyPr wrap="none" rtlCol="0">
            <a:spAutoFit/>
          </a:bodyPr>
          <a:lstStyle/>
          <a:p>
            <a:r>
              <a:rPr lang="en-US" sz="1200" b="1" i="1" dirty="0" err="1" smtClean="0">
                <a:solidFill>
                  <a:srgbClr val="3366FF"/>
                </a:solidFill>
              </a:rPr>
              <a:t>RMS</a:t>
            </a:r>
          </a:p>
        </p:txBody>
      </p:sp>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818586979"/>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 name="Title 1"/>
          <p:cNvSpPr>
            <a:spLocks noGrp="1"/>
          </p:cNvSpPr>
          <p:nvPr>
            <p:ph type="title"/>
          </p:nvPr>
        </p:nvSpPr>
        <p:spPr>
          <a:xfrm>
            <a:off x="804347" y="245539"/>
            <a:ext cx="8229589" cy="406395"/>
          </a:xfrm>
        </p:spPr>
        <p:txBody>
          <a:bodyPr/>
          <a:lstStyle/>
          <a:p>
            <a:r>
              <a:rPr lang="en-US" dirty="0" smtClean="0"/>
              <a:t>MOOC has videos, code, and other resources</a:t>
            </a:r>
            <a:endParaRPr lang="en-US" dirty="0"/>
          </a:p>
        </p:txBody>
      </p:sp>
      <p:pic>
        <p:nvPicPr>
          <p:cNvPr id="5" name="Picture 4" descr="Screen Shot 2014-11-11 at 11.16.14 AM.png"/>
          <p:cNvPicPr>
            <a:picLocks noChangeAspect="1"/>
          </p:cNvPicPr>
          <p:nvPr/>
        </p:nvPicPr>
        <p:blipFill>
          <a:blip r:embed="rId4"/>
          <a:stretch>
            <a:fillRect/>
          </a:stretch>
        </p:blipFill>
        <p:spPr>
          <a:xfrm>
            <a:off x="488470" y="1261569"/>
            <a:ext cx="4165959" cy="2473078"/>
          </a:xfrm>
          <a:prstGeom prst="rect">
            <a:avLst/>
          </a:prstGeom>
        </p:spPr>
      </p:pic>
      <p:pic>
        <p:nvPicPr>
          <p:cNvPr id="6" name="Picture 5" descr="Screen Shot 2014-11-11 at 11.31.51 AM.png"/>
          <p:cNvPicPr>
            <a:picLocks noChangeAspect="1"/>
          </p:cNvPicPr>
          <p:nvPr/>
        </p:nvPicPr>
        <p:blipFill>
          <a:blip r:embed="rId5"/>
          <a:stretch>
            <a:fillRect/>
          </a:stretch>
        </p:blipFill>
        <p:spPr>
          <a:xfrm>
            <a:off x="4882676" y="1497745"/>
            <a:ext cx="3906270" cy="2005097"/>
          </a:xfrm>
          <a:prstGeom prst="rect">
            <a:avLst/>
          </a:prstGeom>
        </p:spPr>
      </p:pic>
    </p:spTree>
    <p:custDataLst>
      <p:tags r:id="rId1"/>
    </p:custData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Lesson Agenda</a:t>
            </a:r>
          </a:p>
        </p:txBody>
      </p:sp>
      <p:sp>
        <p:nvSpPr>
          <p:cNvPr id="6" name="Content Placeholder 5"/>
          <p:cNvSpPr>
            <a:spLocks noGrp="1"/>
          </p:cNvSpPr>
          <p:nvPr>
            <p:ph sz="quarter" idx="12"/>
          </p:nvPr>
        </p:nvSpPr>
        <p:spPr>
          <a:xfrm>
            <a:off x="804347" y="1092254"/>
            <a:ext cx="8229600" cy="3062606"/>
          </a:xfrm>
        </p:spPr>
        <p:txBody>
          <a:bodyPr/>
          <a:lstStyle/>
          <a:p>
            <a:r>
              <a:rPr lang="en-US"/>
              <a:t>UART serial protocol overview</a:t>
            </a:r>
          </a:p>
          <a:p>
            <a:r>
              <a:rPr lang="en-US"/>
              <a:t>GPS overview</a:t>
            </a:r>
          </a:p>
          <a:p>
            <a:r>
              <a:rPr lang="en-US"/>
              <a:t>Connecting the GPS sensor using a USB UART cable</a:t>
            </a:r>
          </a:p>
          <a:p>
            <a:r>
              <a:rPr lang="en-US"/>
              <a:t>Connecting the GPS directly to the Raspberry Pi UART</a:t>
            </a:r>
          </a:p>
          <a:p>
            <a:r>
              <a:rPr lang="en-US"/>
              <a:t>Reading GPS data in a Java ME 8 Embedded application</a:t>
            </a:r>
          </a:p>
          <a:p>
            <a:r>
              <a:rPr lang="en-US"/>
              <a:t>Saving GPS data in the Record Management Store</a:t>
            </a:r>
          </a:p>
          <a:p>
            <a:r>
              <a:rPr lang="en-US"/>
              <a:t>Saving GPS data in a file</a:t>
            </a:r>
          </a:p>
        </p:txBody>
      </p:sp>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1242244135"/>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a:xfrm>
            <a:off x="451483" y="1583268"/>
            <a:ext cx="5321396" cy="1230657"/>
          </a:xfrm>
        </p:spPr>
        <p:txBody>
          <a:bodyPr/>
          <a:lstStyle/>
          <a:p>
            <a:r>
              <a:rPr lang="en-US" dirty="0"/>
              <a:t>Lesson 3-1:</a:t>
            </a:r>
            <a:br>
              <a:rPr lang="en-US" dirty="0"/>
            </a:br>
            <a:r>
              <a:rPr lang="en-US" dirty="0"/>
              <a:t>UART Serial Protocol Overview</a:t>
            </a:r>
          </a:p>
        </p:txBody>
      </p:sp>
      <p:pic>
        <p:nvPicPr>
          <p:cNvPr id="3" name="Picture 2" descr="duke.png"/>
          <p:cNvPicPr>
            <a:picLocks noChangeAspect="1"/>
          </p:cNvPicPr>
          <p:nvPr/>
        </p:nvPicPr>
        <p:blipFill>
          <a:blip r:embed="rId4"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tretch>
            <a:fillRect/>
          </a:stretch>
        </p:blipFill>
        <p:spPr>
          <a:xfrm>
            <a:off x="5970005" y="1121816"/>
            <a:ext cx="3096238" cy="3096238"/>
          </a:xfrm>
          <a:prstGeom prst="rect">
            <a:avLst/>
          </a:prstGeom>
        </p:spPr>
      </p:pic>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86834320"/>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UART Serial Protocol</a:t>
            </a:r>
          </a:p>
        </p:txBody>
      </p:sp>
      <p:sp>
        <p:nvSpPr>
          <p:cNvPr id="3" name="Content Placeholder 2"/>
          <p:cNvSpPr>
            <a:spLocks noGrp="1"/>
          </p:cNvSpPr>
          <p:nvPr>
            <p:ph sz="quarter" idx="12"/>
          </p:nvPr>
        </p:nvSpPr>
        <p:spPr>
          <a:xfrm>
            <a:off x="804347" y="1287640"/>
            <a:ext cx="8229600" cy="3062606"/>
          </a:xfrm>
        </p:spPr>
        <p:txBody>
          <a:bodyPr/>
          <a:lstStyle/>
          <a:p>
            <a:r>
              <a:rPr lang="en-US"/>
              <a:t>UART = Universal Asynchronous Receiver and Transmitter</a:t>
            </a:r>
          </a:p>
          <a:p>
            <a:r>
              <a:rPr lang="en-US"/>
              <a:t>Serial communication</a:t>
            </a:r>
          </a:p>
          <a:p>
            <a:pPr lvl="1"/>
            <a:r>
              <a:rPr lang="en-US"/>
              <a:t>Each bit is sent one after the other</a:t>
            </a:r>
          </a:p>
          <a:p>
            <a:r>
              <a:rPr lang="en-US"/>
              <a:t>Both ends must be set to work at the same speed</a:t>
            </a:r>
          </a:p>
          <a:p>
            <a:pPr lvl="1"/>
            <a:r>
              <a:rPr lang="en-US"/>
              <a:t>bits per second</a:t>
            </a:r>
          </a:p>
          <a:p>
            <a:pPr lvl="1"/>
            <a:r>
              <a:rPr lang="en-US"/>
              <a:t>Standard speeds (9600, 19200, 115200, etc)</a:t>
            </a:r>
          </a:p>
          <a:p>
            <a:pPr lvl="1"/>
            <a:r>
              <a:rPr lang="en-US"/>
              <a:t>Some devices use non-standard speeds</a:t>
            </a:r>
          </a:p>
          <a:p>
            <a:r>
              <a:rPr lang="en-US"/>
              <a:t>At idle, with no data the connection is held high (voltage)</a:t>
            </a:r>
          </a:p>
        </p:txBody>
      </p:sp>
      <p:sp>
        <p:nvSpPr>
          <p:cNvPr id="4" name="Text Placeholder 3"/>
          <p:cNvSpPr>
            <a:spLocks noGrp="1"/>
          </p:cNvSpPr>
          <p:nvPr>
            <p:ph type="body" sz="quarter" idx="13"/>
          </p:nvPr>
        </p:nvSpPr>
        <p:spPr/>
        <p:txBody>
          <a:bodyPr/>
          <a:lstStyle/>
          <a:p>
            <a:r>
              <a:rPr lang="en-US"/>
              <a:t>The Basics</a:t>
            </a:r>
          </a:p>
        </p:txBody>
      </p:sp>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277960229"/>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UART Protocol</a:t>
            </a:r>
          </a:p>
        </p:txBody>
      </p:sp>
      <p:sp>
        <p:nvSpPr>
          <p:cNvPr id="4" name="Text Placeholder 3"/>
          <p:cNvSpPr>
            <a:spLocks noGrp="1"/>
          </p:cNvSpPr>
          <p:nvPr>
            <p:ph type="body" sz="quarter" idx="13"/>
          </p:nvPr>
        </p:nvSpPr>
        <p:spPr/>
        <p:txBody>
          <a:bodyPr/>
          <a:lstStyle/>
          <a:p>
            <a:r>
              <a:rPr lang="en-US"/>
              <a:t>Character Frame</a:t>
            </a:r>
          </a:p>
        </p:txBody>
      </p:sp>
      <p:sp>
        <p:nvSpPr>
          <p:cNvPr id="8" name="Rectangle 7"/>
          <p:cNvSpPr/>
          <p:nvPr/>
        </p:nvSpPr>
        <p:spPr>
          <a:xfrm>
            <a:off x="635000" y="1842477"/>
            <a:ext cx="7922846" cy="25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20592" y="1820469"/>
            <a:ext cx="529870" cy="276999"/>
          </a:xfrm>
          <a:prstGeom prst="rect">
            <a:avLst/>
          </a:prstGeom>
        </p:spPr>
        <p:txBody>
          <a:bodyPr wrap="square">
            <a:spAutoFit/>
          </a:bodyPr>
          <a:lstStyle/>
          <a:p>
            <a:r>
              <a:rPr lang="en-US" sz="1200" b="1" dirty="0" err="1">
                <a:solidFill>
                  <a:srgbClr val="FF1414"/>
                </a:solidFill>
              </a:rPr>
              <a:t>Start</a:t>
            </a:r>
            <a:endParaRPr lang="en-US" b="1">
              <a:solidFill>
                <a:srgbClr val="FF1414"/>
              </a:solidFill>
            </a:endParaRPr>
          </a:p>
        </p:txBody>
      </p:sp>
      <p:sp>
        <p:nvSpPr>
          <p:cNvPr id="13" name="Rectangle 12"/>
          <p:cNvSpPr/>
          <p:nvPr/>
        </p:nvSpPr>
        <p:spPr>
          <a:xfrm>
            <a:off x="1305161" y="1810700"/>
            <a:ext cx="646556" cy="276999"/>
          </a:xfrm>
          <a:prstGeom prst="rect">
            <a:avLst/>
          </a:prstGeom>
        </p:spPr>
        <p:txBody>
          <a:bodyPr wrap="none">
            <a:spAutoFit/>
          </a:bodyPr>
          <a:lstStyle/>
          <a:p>
            <a:r>
              <a:rPr lang="en-US" sz="1200" b="1" dirty="0" err="1">
                <a:solidFill>
                  <a:srgbClr val="008000"/>
                </a:solidFill>
              </a:rPr>
              <a:t>Data 0</a:t>
            </a:r>
            <a:endParaRPr lang="en-US" b="1">
              <a:solidFill>
                <a:srgbClr val="008000"/>
              </a:solidFill>
            </a:endParaRPr>
          </a:p>
        </p:txBody>
      </p:sp>
      <p:sp>
        <p:nvSpPr>
          <p:cNvPr id="14" name="Rectangle 13"/>
          <p:cNvSpPr/>
          <p:nvPr/>
        </p:nvSpPr>
        <p:spPr>
          <a:xfrm>
            <a:off x="1970848" y="1810700"/>
            <a:ext cx="646556" cy="276999"/>
          </a:xfrm>
          <a:prstGeom prst="rect">
            <a:avLst/>
          </a:prstGeom>
        </p:spPr>
        <p:txBody>
          <a:bodyPr wrap="none">
            <a:spAutoFit/>
          </a:bodyPr>
          <a:lstStyle/>
          <a:p>
            <a:pPr lvl="0"/>
            <a:r>
              <a:rPr lang="en-US" sz="1200" b="1" dirty="0" err="1">
                <a:solidFill>
                  <a:srgbClr val="008000"/>
                </a:solidFill>
              </a:rPr>
              <a:t>Data 1</a:t>
            </a:r>
            <a:endParaRPr lang="en-US" b="1">
              <a:solidFill>
                <a:srgbClr val="008000"/>
              </a:solidFill>
            </a:endParaRPr>
          </a:p>
        </p:txBody>
      </p:sp>
      <p:sp>
        <p:nvSpPr>
          <p:cNvPr id="15" name="Rectangle 14"/>
          <p:cNvSpPr/>
          <p:nvPr/>
        </p:nvSpPr>
        <p:spPr>
          <a:xfrm>
            <a:off x="2625387" y="1810700"/>
            <a:ext cx="646556" cy="276999"/>
          </a:xfrm>
          <a:prstGeom prst="rect">
            <a:avLst/>
          </a:prstGeom>
        </p:spPr>
        <p:txBody>
          <a:bodyPr wrap="none">
            <a:spAutoFit/>
          </a:bodyPr>
          <a:lstStyle/>
          <a:p>
            <a:pPr lvl="0"/>
            <a:r>
              <a:rPr lang="en-US" sz="1200" b="1" dirty="0" err="1">
                <a:solidFill>
                  <a:srgbClr val="008000"/>
                </a:solidFill>
              </a:rPr>
              <a:t>Data 2</a:t>
            </a:r>
          </a:p>
        </p:txBody>
      </p:sp>
      <p:cxnSp>
        <p:nvCxnSpPr>
          <p:cNvPr id="18" name="Straight Connector 17"/>
          <p:cNvCxnSpPr/>
          <p:nvPr/>
        </p:nvCxnSpPr>
        <p:spPr>
          <a:xfrm>
            <a:off x="1305169" y="1832707"/>
            <a:ext cx="0" cy="273539"/>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959708" y="1822938"/>
            <a:ext cx="0" cy="273539"/>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614246" y="1836615"/>
            <a:ext cx="0" cy="25986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268784" y="1842476"/>
            <a:ext cx="0" cy="248139"/>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270156" y="1810699"/>
            <a:ext cx="646556" cy="276999"/>
          </a:xfrm>
          <a:prstGeom prst="rect">
            <a:avLst/>
          </a:prstGeom>
        </p:spPr>
        <p:txBody>
          <a:bodyPr wrap="none">
            <a:spAutoFit/>
          </a:bodyPr>
          <a:lstStyle/>
          <a:p>
            <a:pPr lvl="0"/>
            <a:r>
              <a:rPr lang="en-US" sz="1200" b="1" dirty="0" err="1">
                <a:solidFill>
                  <a:srgbClr val="008000"/>
                </a:solidFill>
              </a:rPr>
              <a:t>Data 3</a:t>
            </a:r>
          </a:p>
        </p:txBody>
      </p:sp>
      <p:sp>
        <p:nvSpPr>
          <p:cNvPr id="23" name="Rectangle 22"/>
          <p:cNvSpPr/>
          <p:nvPr/>
        </p:nvSpPr>
        <p:spPr>
          <a:xfrm>
            <a:off x="3914924" y="1810700"/>
            <a:ext cx="646556" cy="276999"/>
          </a:xfrm>
          <a:prstGeom prst="rect">
            <a:avLst/>
          </a:prstGeom>
        </p:spPr>
        <p:txBody>
          <a:bodyPr wrap="none">
            <a:spAutoFit/>
          </a:bodyPr>
          <a:lstStyle/>
          <a:p>
            <a:pPr lvl="0"/>
            <a:r>
              <a:rPr lang="en-US" sz="1200" b="1" dirty="0" err="1">
                <a:solidFill>
                  <a:srgbClr val="008000"/>
                </a:solidFill>
              </a:rPr>
              <a:t>Data 4</a:t>
            </a:r>
          </a:p>
        </p:txBody>
      </p:sp>
      <p:sp>
        <p:nvSpPr>
          <p:cNvPr id="24" name="Rectangle 23"/>
          <p:cNvSpPr/>
          <p:nvPr/>
        </p:nvSpPr>
        <p:spPr>
          <a:xfrm>
            <a:off x="4589001" y="1810700"/>
            <a:ext cx="646556" cy="276999"/>
          </a:xfrm>
          <a:prstGeom prst="rect">
            <a:avLst/>
          </a:prstGeom>
        </p:spPr>
        <p:txBody>
          <a:bodyPr wrap="none">
            <a:spAutoFit/>
          </a:bodyPr>
          <a:lstStyle/>
          <a:p>
            <a:pPr lvl="0"/>
            <a:r>
              <a:rPr lang="en-US" sz="1200" b="1" dirty="0" err="1">
                <a:solidFill>
                  <a:srgbClr val="008000"/>
                </a:solidFill>
              </a:rPr>
              <a:t>Data 5</a:t>
            </a:r>
          </a:p>
        </p:txBody>
      </p:sp>
      <p:sp>
        <p:nvSpPr>
          <p:cNvPr id="25" name="Rectangle 24"/>
          <p:cNvSpPr/>
          <p:nvPr/>
        </p:nvSpPr>
        <p:spPr>
          <a:xfrm>
            <a:off x="5253310" y="1810700"/>
            <a:ext cx="646556" cy="276999"/>
          </a:xfrm>
          <a:prstGeom prst="rect">
            <a:avLst/>
          </a:prstGeom>
        </p:spPr>
        <p:txBody>
          <a:bodyPr wrap="none">
            <a:spAutoFit/>
          </a:bodyPr>
          <a:lstStyle/>
          <a:p>
            <a:pPr lvl="0"/>
            <a:r>
              <a:rPr lang="en-US" sz="1200" b="1" dirty="0" err="1">
                <a:solidFill>
                  <a:srgbClr val="008000"/>
                </a:solidFill>
              </a:rPr>
              <a:t>Data 6</a:t>
            </a:r>
          </a:p>
        </p:txBody>
      </p:sp>
      <p:sp>
        <p:nvSpPr>
          <p:cNvPr id="26" name="Rectangle 25"/>
          <p:cNvSpPr/>
          <p:nvPr/>
        </p:nvSpPr>
        <p:spPr>
          <a:xfrm>
            <a:off x="5898078" y="1810699"/>
            <a:ext cx="646556" cy="276999"/>
          </a:xfrm>
          <a:prstGeom prst="rect">
            <a:avLst/>
          </a:prstGeom>
        </p:spPr>
        <p:txBody>
          <a:bodyPr wrap="none">
            <a:spAutoFit/>
          </a:bodyPr>
          <a:lstStyle/>
          <a:p>
            <a:pPr lvl="0"/>
            <a:r>
              <a:rPr lang="en-US" sz="1200" b="1" dirty="0" err="1">
                <a:solidFill>
                  <a:srgbClr val="008000"/>
                </a:solidFill>
              </a:rPr>
              <a:t>Data 7</a:t>
            </a:r>
          </a:p>
        </p:txBody>
      </p:sp>
      <p:sp>
        <p:nvSpPr>
          <p:cNvPr id="28" name="Rectangle 27"/>
          <p:cNvSpPr/>
          <p:nvPr/>
        </p:nvSpPr>
        <p:spPr>
          <a:xfrm>
            <a:off x="6591695" y="1820468"/>
            <a:ext cx="612367" cy="276999"/>
          </a:xfrm>
          <a:prstGeom prst="rect">
            <a:avLst/>
          </a:prstGeom>
        </p:spPr>
        <p:txBody>
          <a:bodyPr wrap="none">
            <a:spAutoFit/>
          </a:bodyPr>
          <a:lstStyle/>
          <a:p>
            <a:pPr lvl="0"/>
            <a:r>
              <a:rPr lang="en-US" sz="1200" b="1" dirty="0" err="1">
                <a:solidFill>
                  <a:srgbClr val="0000FF"/>
                </a:solidFill>
              </a:rPr>
              <a:t>Parity</a:t>
            </a:r>
          </a:p>
        </p:txBody>
      </p:sp>
      <p:cxnSp>
        <p:nvCxnSpPr>
          <p:cNvPr id="30" name="Straight Connector 29"/>
          <p:cNvCxnSpPr/>
          <p:nvPr/>
        </p:nvCxnSpPr>
        <p:spPr>
          <a:xfrm>
            <a:off x="3919416" y="1838570"/>
            <a:ext cx="0" cy="248139"/>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573953" y="1848337"/>
            <a:ext cx="0" cy="248139"/>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238261" y="1848338"/>
            <a:ext cx="0" cy="248139"/>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5892800" y="1838567"/>
            <a:ext cx="0" cy="248139"/>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566876" y="1828800"/>
            <a:ext cx="0" cy="248139"/>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225322" y="1852245"/>
            <a:ext cx="0" cy="248139"/>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7879861" y="1832707"/>
            <a:ext cx="0" cy="248139"/>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7233319" y="1810699"/>
            <a:ext cx="654897" cy="276999"/>
          </a:xfrm>
          <a:prstGeom prst="rect">
            <a:avLst/>
          </a:prstGeom>
        </p:spPr>
        <p:txBody>
          <a:bodyPr wrap="none">
            <a:spAutoFit/>
          </a:bodyPr>
          <a:lstStyle/>
          <a:p>
            <a:pPr lvl="0"/>
            <a:r>
              <a:rPr lang="en-US" sz="1200" b="1" dirty="0" err="1">
                <a:solidFill>
                  <a:srgbClr val="FF1414"/>
                </a:solidFill>
              </a:rPr>
              <a:t>Stop 1</a:t>
            </a:r>
          </a:p>
        </p:txBody>
      </p:sp>
      <p:sp>
        <p:nvSpPr>
          <p:cNvPr id="42" name="Rectangle 41"/>
          <p:cNvSpPr/>
          <p:nvPr/>
        </p:nvSpPr>
        <p:spPr>
          <a:xfrm>
            <a:off x="7897917" y="1810699"/>
            <a:ext cx="654897" cy="276999"/>
          </a:xfrm>
          <a:prstGeom prst="rect">
            <a:avLst/>
          </a:prstGeom>
        </p:spPr>
        <p:txBody>
          <a:bodyPr wrap="none">
            <a:spAutoFit/>
          </a:bodyPr>
          <a:lstStyle/>
          <a:p>
            <a:pPr lvl="0"/>
            <a:r>
              <a:rPr lang="en-US" sz="1200" b="1" dirty="0" err="1">
                <a:solidFill>
                  <a:srgbClr val="0000FF"/>
                </a:solidFill>
              </a:rPr>
              <a:t>Stop 2</a:t>
            </a:r>
          </a:p>
        </p:txBody>
      </p:sp>
      <p:sp>
        <p:nvSpPr>
          <p:cNvPr id="43" name="Rectangle 42"/>
          <p:cNvSpPr/>
          <p:nvPr/>
        </p:nvSpPr>
        <p:spPr>
          <a:xfrm>
            <a:off x="3115812" y="1410161"/>
            <a:ext cx="1711000" cy="369332"/>
          </a:xfrm>
          <a:prstGeom prst="rect">
            <a:avLst/>
          </a:prstGeom>
        </p:spPr>
        <p:txBody>
          <a:bodyPr wrap="none">
            <a:spAutoFit/>
          </a:bodyPr>
          <a:lstStyle/>
          <a:p>
            <a:r>
              <a:rPr lang="en-US" b="1" dirty="0" err="1">
                <a:solidFill>
                  <a:srgbClr val="008000"/>
                </a:solidFill>
              </a:rPr>
              <a:t>Data (5-9 bits) </a:t>
            </a:r>
            <a:endParaRPr lang="en-US"/>
          </a:p>
        </p:txBody>
      </p:sp>
      <p:sp>
        <p:nvSpPr>
          <p:cNvPr id="44" name="Rectangle 43"/>
          <p:cNvSpPr/>
          <p:nvPr/>
        </p:nvSpPr>
        <p:spPr>
          <a:xfrm>
            <a:off x="634999" y="2178539"/>
            <a:ext cx="683846" cy="459153"/>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80158" y="2191699"/>
            <a:ext cx="774446" cy="461665"/>
          </a:xfrm>
          <a:prstGeom prst="rect">
            <a:avLst/>
          </a:prstGeom>
        </p:spPr>
        <p:txBody>
          <a:bodyPr wrap="none">
            <a:spAutoFit/>
          </a:bodyPr>
          <a:lstStyle/>
          <a:p>
            <a:pPr algn="ctr"/>
            <a:r>
              <a:rPr lang="en-US" sz="1200" b="1" dirty="0" err="1">
                <a:solidFill>
                  <a:srgbClr val="FF6600"/>
                </a:solidFill>
              </a:rPr>
              <a:t>LOGIC</a:t>
            </a:r>
          </a:p>
          <a:p>
            <a:pPr algn="ctr"/>
            <a:r>
              <a:rPr lang="en-US" sz="1200" b="1" dirty="0" err="1">
                <a:solidFill>
                  <a:srgbClr val="FF6600"/>
                </a:solidFill>
              </a:rPr>
              <a:t>LOW (0)</a:t>
            </a:r>
            <a:endParaRPr lang="en-US">
              <a:solidFill>
                <a:srgbClr val="FF6600"/>
              </a:solidFill>
            </a:endParaRPr>
          </a:p>
        </p:txBody>
      </p:sp>
      <p:sp>
        <p:nvSpPr>
          <p:cNvPr id="46" name="Rectangle 45"/>
          <p:cNvSpPr/>
          <p:nvPr/>
        </p:nvSpPr>
        <p:spPr>
          <a:xfrm>
            <a:off x="7225322" y="2203939"/>
            <a:ext cx="683846" cy="459153"/>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7157595" y="2217099"/>
            <a:ext cx="800219" cy="461665"/>
          </a:xfrm>
          <a:prstGeom prst="rect">
            <a:avLst/>
          </a:prstGeom>
        </p:spPr>
        <p:txBody>
          <a:bodyPr wrap="none">
            <a:spAutoFit/>
          </a:bodyPr>
          <a:lstStyle/>
          <a:p>
            <a:pPr algn="ctr"/>
            <a:r>
              <a:rPr lang="en-US" sz="1200" b="1" dirty="0" err="1">
                <a:solidFill>
                  <a:srgbClr val="FF6600"/>
                </a:solidFill>
              </a:rPr>
              <a:t>LOGIC</a:t>
            </a:r>
          </a:p>
          <a:p>
            <a:pPr algn="ctr"/>
            <a:r>
              <a:rPr lang="en-US" sz="1200" b="1" dirty="0" err="1">
                <a:solidFill>
                  <a:srgbClr val="FF6600"/>
                </a:solidFill>
              </a:rPr>
              <a:t>HIGH (1)</a:t>
            </a:r>
            <a:endParaRPr lang="en-US">
              <a:solidFill>
                <a:srgbClr val="FF6600"/>
              </a:solidFill>
            </a:endParaRPr>
          </a:p>
        </p:txBody>
      </p:sp>
      <p:sp>
        <p:nvSpPr>
          <p:cNvPr id="48" name="Rectangle 47"/>
          <p:cNvSpPr/>
          <p:nvPr/>
        </p:nvSpPr>
        <p:spPr>
          <a:xfrm>
            <a:off x="7915029" y="2200031"/>
            <a:ext cx="683846" cy="459153"/>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847302" y="2213191"/>
            <a:ext cx="800219" cy="461665"/>
          </a:xfrm>
          <a:prstGeom prst="rect">
            <a:avLst/>
          </a:prstGeom>
        </p:spPr>
        <p:txBody>
          <a:bodyPr wrap="none">
            <a:spAutoFit/>
          </a:bodyPr>
          <a:lstStyle/>
          <a:p>
            <a:pPr algn="ctr"/>
            <a:r>
              <a:rPr lang="en-US" sz="1200" b="1" dirty="0" err="1">
                <a:solidFill>
                  <a:srgbClr val="FF6600"/>
                </a:solidFill>
              </a:rPr>
              <a:t>LOGIC</a:t>
            </a:r>
          </a:p>
          <a:p>
            <a:pPr algn="ctr"/>
            <a:r>
              <a:rPr lang="en-US" sz="1200" b="1" dirty="0" err="1">
                <a:solidFill>
                  <a:srgbClr val="FF6600"/>
                </a:solidFill>
              </a:rPr>
              <a:t>HIGH (1)</a:t>
            </a:r>
            <a:endParaRPr lang="en-US">
              <a:solidFill>
                <a:srgbClr val="FF6600"/>
              </a:solidFill>
            </a:endParaRPr>
          </a:p>
        </p:txBody>
      </p:sp>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2129748253"/>
      </p:ext>
    </p:extLst>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Serial Data Transmission</a:t>
            </a:r>
          </a:p>
        </p:txBody>
      </p:sp>
      <p:sp>
        <p:nvSpPr>
          <p:cNvPr id="3" name="Content Placeholder 2"/>
          <p:cNvSpPr>
            <a:spLocks noGrp="1"/>
          </p:cNvSpPr>
          <p:nvPr>
            <p:ph sz="quarter" idx="12"/>
          </p:nvPr>
        </p:nvSpPr>
        <p:spPr/>
        <p:txBody>
          <a:bodyPr/>
          <a:lstStyle/>
          <a:p>
            <a:r>
              <a:rPr lang="en-US"/>
              <a:t>UART does not usually drive transmission of data</a:t>
            </a:r>
          </a:p>
          <a:p>
            <a:pPr lvl="1"/>
            <a:r>
              <a:rPr lang="en-US"/>
              <a:t>RS-232, RS-422, RS-485</a:t>
            </a:r>
          </a:p>
          <a:p>
            <a:r>
              <a:rPr lang="en-US"/>
              <a:t>Transmission does not need to be electrical</a:t>
            </a:r>
          </a:p>
          <a:p>
            <a:pPr lvl="1"/>
            <a:r>
              <a:rPr lang="en-US"/>
              <a:t>Bluetooth serial port profile</a:t>
            </a:r>
          </a:p>
          <a:p>
            <a:pPr lvl="1"/>
            <a:r>
              <a:rPr lang="en-US"/>
              <a:t>Infra red (IRDa)</a:t>
            </a:r>
          </a:p>
          <a:p>
            <a:pPr lvl="1"/>
            <a:r>
              <a:rPr lang="en-US"/>
              <a:t>Acoustic modem (telephone line)</a:t>
            </a:r>
          </a:p>
        </p:txBody>
      </p:sp>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4201721938"/>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Lesson 3-2:</a:t>
            </a:r>
            <a:br>
              <a:rPr lang="en-US" dirty="0"/>
            </a:br>
            <a:r>
              <a:rPr lang="en-US" dirty="0"/>
              <a:t>GPS Overview</a:t>
            </a:r>
          </a:p>
        </p:txBody>
      </p:sp>
      <p:pic>
        <p:nvPicPr>
          <p:cNvPr id="3" name="Picture 2" descr="duke.png"/>
          <p:cNvPicPr>
            <a:picLocks noChangeAspect="1"/>
          </p:cNvPicPr>
          <p:nvPr/>
        </p:nvPicPr>
        <p:blipFill>
          <a:blip r:embed="rId4"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tretch>
            <a:fillRect/>
          </a:stretch>
        </p:blipFill>
        <p:spPr>
          <a:xfrm>
            <a:off x="5970005" y="1121816"/>
            <a:ext cx="3096238" cy="3096238"/>
          </a:xfrm>
          <a:prstGeom prst="rect">
            <a:avLst/>
          </a:prstGeom>
        </p:spPr>
      </p:pic>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86834320"/>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Global Positioning System</a:t>
            </a:r>
          </a:p>
        </p:txBody>
      </p:sp>
      <p:pic>
        <p:nvPicPr>
          <p:cNvPr id="3" name="Picture 2"/>
          <p:cNvPicPr>
            <a:picLocks noChangeAspect="1"/>
          </p:cNvPicPr>
          <p:nvPr/>
        </p:nvPicPr>
        <p:blipFill>
          <a:blip r:embed="rId4" cstate="print"/>
          <a:stretch>
            <a:fillRect/>
          </a:stretch>
        </p:blipFill>
        <p:spPr>
          <a:xfrm>
            <a:off x="2647462" y="1082431"/>
            <a:ext cx="3888153" cy="3110522"/>
          </a:xfrm>
          <a:prstGeom prst="rect">
            <a:avLst/>
          </a:prstGeom>
        </p:spPr>
      </p:pic>
      <p:sp>
        <p:nvSpPr>
          <p:cNvPr id="5" name="TextBox 4"/>
          <p:cNvSpPr txBox="1"/>
          <p:nvPr/>
        </p:nvSpPr>
        <p:spPr>
          <a:xfrm>
            <a:off x="361462" y="4278923"/>
            <a:ext cx="2334846" cy="276999"/>
          </a:xfrm>
          <a:prstGeom prst="rect">
            <a:avLst/>
          </a:prstGeom>
          <a:noFill/>
        </p:spPr>
        <p:txBody>
          <a:bodyPr wrap="square" rtlCol="0">
            <a:spAutoFit/>
          </a:bodyPr>
          <a:lstStyle/>
          <a:p>
            <a:r>
              <a:rPr lang="en-US" sz="1200" dirty="0" err="1" smtClean="0">
                <a:solidFill>
                  <a:schemeClr val="bg1">
                    <a:lumMod val="65000"/>
                  </a:schemeClr>
                </a:solidFill>
              </a:rPr>
              <a:t>Image courtesy of Wikipedia</a:t>
            </a:r>
          </a:p>
        </p:txBody>
      </p:sp>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277960229"/>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GPS </a:t>
            </a:r>
          </a:p>
        </p:txBody>
      </p:sp>
      <p:sp>
        <p:nvSpPr>
          <p:cNvPr id="3" name="Content Placeholder 2"/>
          <p:cNvSpPr>
            <a:spLocks noGrp="1"/>
          </p:cNvSpPr>
          <p:nvPr>
            <p:ph sz="quarter" idx="12"/>
          </p:nvPr>
        </p:nvSpPr>
        <p:spPr/>
        <p:txBody>
          <a:bodyPr/>
          <a:lstStyle/>
          <a:p>
            <a:r>
              <a:rPr lang="en-US"/>
              <a:t>Position is calculated using satellites that continually transmit data</a:t>
            </a:r>
          </a:p>
          <a:p>
            <a:pPr lvl="1"/>
            <a:r>
              <a:rPr lang="en-US"/>
              <a:t>Time and the position above the earth</a:t>
            </a:r>
          </a:p>
          <a:p>
            <a:r>
              <a:rPr lang="en-US"/>
              <a:t>Minimum of three satellites required to get position</a:t>
            </a:r>
          </a:p>
          <a:p>
            <a:pPr lvl="1"/>
            <a:r>
              <a:rPr lang="en-US"/>
              <a:t>latitude and longitude</a:t>
            </a:r>
          </a:p>
          <a:p>
            <a:r>
              <a:rPr lang="en-US"/>
              <a:t>Four satellites required to get 3D position fix</a:t>
            </a:r>
          </a:p>
          <a:p>
            <a:pPr lvl="1"/>
            <a:r>
              <a:rPr lang="en-US"/>
              <a:t>latitude/longitude/altitude</a:t>
            </a:r>
          </a:p>
        </p:txBody>
      </p:sp>
      <p:sp>
        <p:nvSpPr>
          <p:cNvPr id="4" name="Text Placeholder 3"/>
          <p:cNvSpPr>
            <a:spLocks noGrp="1"/>
          </p:cNvSpPr>
          <p:nvPr>
            <p:ph type="body" sz="quarter" idx="13"/>
          </p:nvPr>
        </p:nvSpPr>
        <p:spPr/>
        <p:txBody>
          <a:bodyPr/>
          <a:lstStyle/>
          <a:p>
            <a:r>
              <a:rPr lang="en-US"/>
              <a:t>Satellite Navigation System</a:t>
            </a:r>
          </a:p>
        </p:txBody>
      </p:sp>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2578970762"/>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GPS Receiver</a:t>
            </a:r>
          </a:p>
        </p:txBody>
      </p:sp>
      <p:sp>
        <p:nvSpPr>
          <p:cNvPr id="3" name="Content Placeholder 2"/>
          <p:cNvSpPr>
            <a:spLocks noGrp="1"/>
          </p:cNvSpPr>
          <p:nvPr>
            <p:ph sz="quarter" idx="12"/>
          </p:nvPr>
        </p:nvSpPr>
        <p:spPr>
          <a:xfrm>
            <a:off x="794578" y="1189946"/>
            <a:ext cx="8229600" cy="3348241"/>
          </a:xfrm>
        </p:spPr>
        <p:txBody>
          <a:bodyPr/>
          <a:lstStyle/>
          <a:p>
            <a:r>
              <a:rPr lang="en-US"/>
              <a:t>GPS receivers typically use NMEA 0183 standard</a:t>
            </a:r>
          </a:p>
          <a:p>
            <a:pPr lvl="1"/>
            <a:r>
              <a:rPr lang="en-US"/>
              <a:t>National Marine Electronics Association</a:t>
            </a:r>
          </a:p>
          <a:p>
            <a:r>
              <a:rPr lang="en-US"/>
              <a:t>Text based protocol</a:t>
            </a:r>
          </a:p>
          <a:p>
            <a:pPr lvl="1"/>
            <a:r>
              <a:rPr lang="en-US"/>
              <a:t>Message starts with a $ sign</a:t>
            </a:r>
          </a:p>
          <a:p>
            <a:pPr lvl="1"/>
            <a:r>
              <a:rPr lang="en-US"/>
              <a:t>Next five letters identify the talker (2 letters) and type (3 letters)</a:t>
            </a:r>
          </a:p>
          <a:p>
            <a:pPr lvl="2"/>
            <a:r>
              <a:rPr lang="en-US"/>
              <a:t>GPS receiver talker code is GP </a:t>
            </a:r>
          </a:p>
          <a:p>
            <a:pPr lvl="1"/>
            <a:r>
              <a:rPr lang="en-US"/>
              <a:t>Data fields are comma separated</a:t>
            </a:r>
          </a:p>
          <a:p>
            <a:pPr lvl="1"/>
            <a:r>
              <a:rPr lang="en-US"/>
              <a:t>Message contains optional aterisk * and two digit checksum at the end</a:t>
            </a:r>
          </a:p>
          <a:p>
            <a:pPr lvl="1"/>
            <a:r>
              <a:rPr lang="en-US"/>
              <a:t>Message is terminated with carriage return, line feed (13, 10 ASCII)</a:t>
            </a:r>
          </a:p>
        </p:txBody>
      </p:sp>
      <p:sp>
        <p:nvSpPr>
          <p:cNvPr id="4" name="Text Placeholder 3"/>
          <p:cNvSpPr>
            <a:spLocks noGrp="1"/>
          </p:cNvSpPr>
          <p:nvPr>
            <p:ph type="body" sz="quarter" idx="13"/>
          </p:nvPr>
        </p:nvSpPr>
        <p:spPr/>
        <p:txBody>
          <a:bodyPr/>
          <a:lstStyle/>
          <a:p>
            <a:r>
              <a:rPr lang="en-US"/>
              <a:t>Data Format</a:t>
            </a:r>
          </a:p>
        </p:txBody>
      </p:sp>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 xmlns:p14="http://schemas.microsoft.com/office/powerpoint/2010/main" xmlns:mv="urn:schemas-microsoft-com:mac:vml" xmlns:mc="http://schemas.openxmlformats.org/markup-compatibility/2006" val="1511362431"/>
      </p:ext>
    </p:extLst>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Lesson 3-3:</a:t>
            </a:r>
            <a:br>
              <a:rPr lang="en-US" dirty="0"/>
            </a:br>
            <a:r>
              <a:rPr lang="en-US" dirty="0"/>
              <a:t>Connecting the GPS Sensor To The Raspberry Pi</a:t>
            </a:r>
          </a:p>
        </p:txBody>
      </p:sp>
      <p:pic>
        <p:nvPicPr>
          <p:cNvPr id="3" name="Picture 2" descr="duke.png"/>
          <p:cNvPicPr>
            <a:picLocks noChangeAspect="1"/>
          </p:cNvPicPr>
          <p:nvPr/>
        </p:nvPicPr>
        <p:blipFill>
          <a:blip r:embed="rId4"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tretch>
            <a:fillRect/>
          </a:stretch>
        </p:blipFill>
        <p:spPr>
          <a:xfrm>
            <a:off x="5970005" y="1121816"/>
            <a:ext cx="3096238" cy="3096238"/>
          </a:xfrm>
          <a:prstGeom prst="rect">
            <a:avLst/>
          </a:prstGeom>
        </p:spPr>
      </p:pic>
    </p:spTree>
    <p:custDataLst>
      <p:tags r:id="rId1"/>
    </p:custDataLst>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86834320"/>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 name="Title 1"/>
          <p:cNvSpPr>
            <a:spLocks noGrp="1"/>
          </p:cNvSpPr>
          <p:nvPr>
            <p:ph type="title"/>
          </p:nvPr>
        </p:nvSpPr>
        <p:spPr>
          <a:xfrm>
            <a:off x="804347" y="245539"/>
            <a:ext cx="8229589" cy="406395"/>
          </a:xfrm>
        </p:spPr>
        <p:txBody>
          <a:bodyPr/>
          <a:lstStyle/>
          <a:p>
            <a:r>
              <a:rPr lang="en-US" dirty="0" smtClean="0"/>
              <a:t>Tweet contains Java Embedded Rasp Pi MOOC</a:t>
            </a:r>
            <a:endParaRPr lang="en-US" dirty="0"/>
          </a:p>
        </p:txBody>
      </p:sp>
      <p:pic>
        <p:nvPicPr>
          <p:cNvPr id="6" name="Picture 5" descr="Screen Shot 2015-02-26 at 6.11.00 PM.png"/>
          <p:cNvPicPr>
            <a:picLocks noChangeAspect="1"/>
          </p:cNvPicPr>
          <p:nvPr/>
        </p:nvPicPr>
        <p:blipFill>
          <a:blip r:embed="rId4"/>
          <a:stretch>
            <a:fillRect/>
          </a:stretch>
        </p:blipFill>
        <p:spPr>
          <a:xfrm>
            <a:off x="1667779" y="3169004"/>
            <a:ext cx="6136415" cy="1133302"/>
          </a:xfrm>
          <a:prstGeom prst="rect">
            <a:avLst/>
          </a:prstGeom>
          <a:ln>
            <a:solidFill>
              <a:schemeClr val="bg2"/>
            </a:solidFill>
          </a:ln>
        </p:spPr>
      </p:pic>
      <p:pic>
        <p:nvPicPr>
          <p:cNvPr id="7" name="Picture 6" descr="Screen Shot 2015-02-26 at 6.14.02 PM.png"/>
          <p:cNvPicPr>
            <a:picLocks noChangeAspect="1"/>
          </p:cNvPicPr>
          <p:nvPr/>
        </p:nvPicPr>
        <p:blipFill>
          <a:blip r:embed="rId5"/>
          <a:stretch>
            <a:fillRect/>
          </a:stretch>
        </p:blipFill>
        <p:spPr>
          <a:xfrm>
            <a:off x="2770328" y="851092"/>
            <a:ext cx="3529787" cy="1988865"/>
          </a:xfrm>
          <a:prstGeom prst="rect">
            <a:avLst/>
          </a:prstGeom>
          <a:solidFill>
            <a:schemeClr val="bg2"/>
          </a:solidFill>
          <a:ln>
            <a:solidFill>
              <a:schemeClr val="bg2"/>
            </a:solidFill>
          </a:ln>
        </p:spPr>
      </p:pic>
    </p:spTree>
    <p:custDataLst>
      <p:tags r:id="rId1"/>
    </p:custData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Connection Methods</a:t>
            </a:r>
          </a:p>
        </p:txBody>
      </p:sp>
      <p:sp>
        <p:nvSpPr>
          <p:cNvPr id="3" name="Content Placeholder 2"/>
          <p:cNvSpPr>
            <a:spLocks noGrp="1"/>
          </p:cNvSpPr>
          <p:nvPr>
            <p:ph sz="quarter" idx="12"/>
          </p:nvPr>
        </p:nvSpPr>
        <p:spPr/>
        <p:txBody>
          <a:bodyPr/>
          <a:lstStyle/>
          <a:p>
            <a:pPr marL="60325" indent="0">
              <a:buNone/>
            </a:pPr>
            <a:r>
              <a:rPr lang="en-US"/>
              <a:t>1. Using a USB to TTL UART adapter</a:t>
            </a:r>
          </a:p>
          <a:p>
            <a:pPr marL="60325" indent="0">
              <a:buNone/>
            </a:pPr>
            <a:r>
              <a:rPr lang="en-US"/>
              <a:t>2. Direct connection to the Raspberry Pi header pins</a:t>
            </a:r>
          </a:p>
        </p:txBody>
      </p:sp>
    </p:spTree>
    <p:custDataLst>
      <p:tags r:id="rId1"/>
    </p:custDataLst>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1821962156"/>
      </p:ext>
    </p:extLst>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Raspberry Pi USB Connectors</a:t>
            </a:r>
          </a:p>
        </p:txBody>
      </p:sp>
      <p:sp>
        <p:nvSpPr>
          <p:cNvPr id="4" name="Content Placeholder 3"/>
          <p:cNvSpPr>
            <a:spLocks noGrp="1"/>
          </p:cNvSpPr>
          <p:nvPr>
            <p:ph sz="quarter" idx="12"/>
          </p:nvPr>
        </p:nvSpPr>
        <p:spPr>
          <a:xfrm>
            <a:off x="5434962" y="1397047"/>
            <a:ext cx="3709038" cy="3062606"/>
          </a:xfrm>
        </p:spPr>
        <p:txBody>
          <a:bodyPr/>
          <a:lstStyle/>
          <a:p>
            <a:r>
              <a:rPr lang="en-US"/>
              <a:t>2 x USB 2.0 Type A sockets</a:t>
            </a:r>
          </a:p>
          <a:p>
            <a:pPr lvl="1"/>
            <a:r>
              <a:rPr lang="en-US"/>
              <a:t>Host USB</a:t>
            </a:r>
          </a:p>
          <a:p>
            <a:r>
              <a:rPr lang="en-US"/>
              <a:t>Differs slightly from USB specification</a:t>
            </a:r>
          </a:p>
          <a:p>
            <a:pPr lvl="1"/>
            <a:r>
              <a:rPr lang="en-US"/>
              <a:t>Power should be 500mA max</a:t>
            </a:r>
          </a:p>
          <a:p>
            <a:pPr lvl="1"/>
            <a:r>
              <a:rPr lang="en-US"/>
              <a:t>Actual is less than 200mA</a:t>
            </a:r>
          </a:p>
          <a:p>
            <a:r>
              <a:rPr lang="en-US"/>
              <a:t>Can power the board through these </a:t>
            </a:r>
          </a:p>
        </p:txBody>
      </p:sp>
      <p:pic>
        <p:nvPicPr>
          <p:cNvPr id="3" name="Picture 2"/>
          <p:cNvPicPr>
            <a:picLocks noChangeAspect="1"/>
          </p:cNvPicPr>
          <p:nvPr/>
        </p:nvPicPr>
        <p:blipFill>
          <a:blip r:embed="rId3" cstate="print"/>
          <a:stretch>
            <a:fillRect/>
          </a:stretch>
        </p:blipFill>
        <p:spPr>
          <a:xfrm>
            <a:off x="1514231" y="1162021"/>
            <a:ext cx="3389923" cy="2369554"/>
          </a:xfrm>
          <a:prstGeom prst="rect">
            <a:avLst/>
          </a:prstGeom>
        </p:spPr>
      </p:pic>
      <p:sp>
        <p:nvSpPr>
          <p:cNvPr id="7" name="Rectangle 6"/>
          <p:cNvSpPr/>
          <p:nvPr/>
        </p:nvSpPr>
        <p:spPr>
          <a:xfrm>
            <a:off x="271843" y="3881776"/>
            <a:ext cx="2300630" cy="646331"/>
          </a:xfrm>
          <a:prstGeom prst="rect">
            <a:avLst/>
          </a:prstGeom>
        </p:spPr>
        <p:txBody>
          <a:bodyPr wrap="none">
            <a:spAutoFit/>
          </a:bodyPr>
          <a:lstStyle/>
          <a:p>
            <a:pPr marL="285750" indent="-285750">
              <a:buClr>
                <a:schemeClr val="accent1"/>
              </a:buClr>
              <a:buFont typeface="Wingdings" charset="2"/>
              <a:buChar char="§"/>
            </a:pPr>
            <a:r>
              <a:rPr lang="en-US"/>
              <a:t>Micro USB socket</a:t>
            </a:r>
          </a:p>
          <a:p>
            <a:pPr lvl="1"/>
            <a:r>
              <a:rPr lang="en-US"/>
              <a:t>- Power only</a:t>
            </a:r>
          </a:p>
        </p:txBody>
      </p:sp>
      <p:cxnSp>
        <p:nvCxnSpPr>
          <p:cNvPr id="9" name="Straight Arrow Connector 8"/>
          <p:cNvCxnSpPr>
            <a:stCxn id="7" idx="0"/>
          </p:cNvCxnSpPr>
          <p:nvPr/>
        </p:nvCxnSpPr>
        <p:spPr>
          <a:xfrm flipV="1">
            <a:off x="1422158" y="3184769"/>
            <a:ext cx="404688" cy="6970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738077" y="1807308"/>
            <a:ext cx="771769" cy="3419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277960229"/>
      </p:ext>
    </p:extLst>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USB UART Cable</a:t>
            </a:r>
          </a:p>
        </p:txBody>
      </p:sp>
      <p:sp>
        <p:nvSpPr>
          <p:cNvPr id="4" name="Text Placeholder 3"/>
          <p:cNvSpPr>
            <a:spLocks noGrp="1"/>
          </p:cNvSpPr>
          <p:nvPr>
            <p:ph type="body" sz="quarter" idx="13"/>
          </p:nvPr>
        </p:nvSpPr>
        <p:spPr/>
        <p:txBody>
          <a:bodyPr/>
          <a:lstStyle/>
          <a:p>
            <a:r>
              <a:rPr lang="en-US"/>
              <a:t>PL2003 UART TTL-USB</a:t>
            </a:r>
          </a:p>
        </p:txBody>
      </p:sp>
      <p:pic>
        <p:nvPicPr>
          <p:cNvPr id="5" name="Picture 4" descr="PL2003.jpg"/>
          <p:cNvPicPr>
            <a:picLocks noChangeAspect="1"/>
          </p:cNvPicPr>
          <p:nvPr/>
        </p:nvPicPr>
        <p:blipFill>
          <a:blip r:embed="rId3" cstate="print">
            <a:extLst>
              <a:ext uri="{28A0092B-C50C-407E-A947-70E740481C1C}">
                <a14:useLocalDpi xmlns:mc="http://schemas.openxmlformats.org/markup-compatibility/2006" xmlns:mv="urn:schemas-microsoft-com:mac:vml" xmlns="" xmlns:a14="http://schemas.microsoft.com/office/drawing/2010/main" xmlns:p="http://schemas.openxmlformats.org/presentationml/2006/main" xmlns:r="http://schemas.openxmlformats.org/officeDocument/2006/relationships" xmlns:a="http://schemas.openxmlformats.org/drawingml/2006/main" val="0"/>
              </a:ext>
            </a:extLst>
          </a:blip>
          <a:stretch>
            <a:fillRect/>
          </a:stretch>
        </p:blipFill>
        <p:spPr>
          <a:xfrm>
            <a:off x="1045308" y="1006230"/>
            <a:ext cx="2988155" cy="3560885"/>
          </a:xfrm>
          <a:prstGeom prst="rect">
            <a:avLst/>
          </a:prstGeom>
        </p:spPr>
      </p:pic>
      <p:sp>
        <p:nvSpPr>
          <p:cNvPr id="6" name="TextBox 5"/>
          <p:cNvSpPr txBox="1"/>
          <p:nvPr/>
        </p:nvSpPr>
        <p:spPr>
          <a:xfrm>
            <a:off x="4405923" y="2627923"/>
            <a:ext cx="2002692" cy="400110"/>
          </a:xfrm>
          <a:prstGeom prst="rect">
            <a:avLst/>
          </a:prstGeom>
          <a:noFill/>
        </p:spPr>
        <p:txBody>
          <a:bodyPr wrap="square" rtlCol="0">
            <a:spAutoFit/>
          </a:bodyPr>
          <a:lstStyle/>
          <a:p>
            <a:r>
              <a:rPr lang="en-US" sz="2000" dirty="0" err="1" smtClean="0">
                <a:solidFill>
                  <a:schemeClr val="tx2"/>
                </a:solidFill>
              </a:rPr>
              <a:t>GND (Black)</a:t>
            </a:r>
          </a:p>
        </p:txBody>
      </p:sp>
      <p:sp>
        <p:nvSpPr>
          <p:cNvPr id="7" name="TextBox 6"/>
          <p:cNvSpPr txBox="1"/>
          <p:nvPr/>
        </p:nvSpPr>
        <p:spPr>
          <a:xfrm>
            <a:off x="4386384" y="3165231"/>
            <a:ext cx="2246923" cy="400110"/>
          </a:xfrm>
          <a:prstGeom prst="rect">
            <a:avLst/>
          </a:prstGeom>
          <a:noFill/>
        </p:spPr>
        <p:txBody>
          <a:bodyPr wrap="square" rtlCol="0">
            <a:spAutoFit/>
          </a:bodyPr>
          <a:lstStyle/>
          <a:p>
            <a:r>
              <a:rPr lang="en-US" sz="2000" dirty="0" err="1" smtClean="0">
                <a:solidFill>
                  <a:schemeClr val="tx2"/>
                </a:solidFill>
              </a:rPr>
              <a:t>Vcc +5V (Red)</a:t>
            </a:r>
          </a:p>
        </p:txBody>
      </p:sp>
      <p:sp>
        <p:nvSpPr>
          <p:cNvPr id="8" name="TextBox 7"/>
          <p:cNvSpPr txBox="1"/>
          <p:nvPr/>
        </p:nvSpPr>
        <p:spPr>
          <a:xfrm>
            <a:off x="4357077" y="3653692"/>
            <a:ext cx="1953846" cy="400110"/>
          </a:xfrm>
          <a:prstGeom prst="rect">
            <a:avLst/>
          </a:prstGeom>
          <a:noFill/>
        </p:spPr>
        <p:txBody>
          <a:bodyPr wrap="square" rtlCol="0">
            <a:spAutoFit/>
          </a:bodyPr>
          <a:lstStyle/>
          <a:p>
            <a:r>
              <a:rPr lang="en-US" sz="2000" dirty="0" err="1" smtClean="0">
                <a:solidFill>
                  <a:schemeClr val="tx2"/>
                </a:solidFill>
              </a:rPr>
              <a:t>TX (Green)</a:t>
            </a:r>
          </a:p>
        </p:txBody>
      </p:sp>
      <p:sp>
        <p:nvSpPr>
          <p:cNvPr id="9" name="TextBox 8"/>
          <p:cNvSpPr txBox="1"/>
          <p:nvPr/>
        </p:nvSpPr>
        <p:spPr>
          <a:xfrm>
            <a:off x="4366846" y="4122616"/>
            <a:ext cx="1465385" cy="400110"/>
          </a:xfrm>
          <a:prstGeom prst="rect">
            <a:avLst/>
          </a:prstGeom>
          <a:noFill/>
        </p:spPr>
        <p:txBody>
          <a:bodyPr wrap="square" rtlCol="0">
            <a:spAutoFit/>
          </a:bodyPr>
          <a:lstStyle/>
          <a:p>
            <a:r>
              <a:rPr lang="en-US" sz="2000" dirty="0" err="1" smtClean="0">
                <a:solidFill>
                  <a:schemeClr val="tx2"/>
                </a:solidFill>
              </a:rPr>
              <a:t>RX (White)</a:t>
            </a:r>
          </a:p>
        </p:txBody>
      </p:sp>
      <p:cxnSp>
        <p:nvCxnSpPr>
          <p:cNvPr id="11" name="Straight Arrow Connector 10"/>
          <p:cNvCxnSpPr>
            <a:stCxn id="6" idx="1"/>
          </p:cNvCxnSpPr>
          <p:nvPr/>
        </p:nvCxnSpPr>
        <p:spPr>
          <a:xfrm flipH="1">
            <a:off x="3272692" y="2827978"/>
            <a:ext cx="1133231" cy="4935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7" idx="1"/>
          </p:cNvCxnSpPr>
          <p:nvPr/>
        </p:nvCxnSpPr>
        <p:spPr>
          <a:xfrm flipH="1">
            <a:off x="3155462" y="3365286"/>
            <a:ext cx="1230922" cy="3177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8" idx="1"/>
          </p:cNvCxnSpPr>
          <p:nvPr/>
        </p:nvCxnSpPr>
        <p:spPr>
          <a:xfrm flipH="1">
            <a:off x="3165231" y="3853747"/>
            <a:ext cx="1191846" cy="1516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9" idx="1"/>
          </p:cNvCxnSpPr>
          <p:nvPr/>
        </p:nvCxnSpPr>
        <p:spPr>
          <a:xfrm flipH="1" flipV="1">
            <a:off x="2930769" y="4269154"/>
            <a:ext cx="1436077" cy="535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562231" y="1074615"/>
            <a:ext cx="3565770" cy="707886"/>
          </a:xfrm>
          <a:prstGeom prst="rect">
            <a:avLst/>
          </a:prstGeom>
          <a:noFill/>
        </p:spPr>
        <p:txBody>
          <a:bodyPr wrap="square" rtlCol="0">
            <a:spAutoFit/>
          </a:bodyPr>
          <a:lstStyle/>
          <a:p>
            <a:r>
              <a:rPr lang="en-US" sz="2000" dirty="0" err="1" smtClean="0">
                <a:solidFill>
                  <a:schemeClr val="tx2"/>
                </a:solidFill>
              </a:rPr>
              <a:t>USB Adapter</a:t>
            </a:r>
          </a:p>
          <a:p>
            <a:r>
              <a:rPr lang="en-US" sz="2000" dirty="0" err="1">
                <a:solidFill>
                  <a:schemeClr val="tx2"/>
                </a:solidFill>
              </a:rPr>
              <a:t>(Vcc can be +3.3V or +5V)</a:t>
            </a:r>
            <a:endParaRPr lang="en-US" sz="2000" dirty="0" err="1" smtClean="0">
              <a:solidFill>
                <a:schemeClr val="tx2"/>
              </a:solidFill>
            </a:endParaRPr>
          </a:p>
        </p:txBody>
      </p:sp>
    </p:spTree>
    <p:custDataLst>
      <p:tags r:id="rId1"/>
    </p:custDataLst>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3382049419"/>
      </p:ext>
    </p:extLst>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USB UART Adapter Connections</a:t>
            </a:r>
          </a:p>
        </p:txBody>
      </p:sp>
      <p:pic>
        <p:nvPicPr>
          <p:cNvPr id="6" name="Picture 5" descr="PL2003.jpg"/>
          <p:cNvPicPr>
            <a:picLocks noChangeAspect="1"/>
          </p:cNvPicPr>
          <p:nvPr/>
        </p:nvPicPr>
        <p:blipFill>
          <a:blip r:embed="rId3" cstate="print">
            <a:extLst>
              <a:ext uri="{28A0092B-C50C-407E-A947-70E740481C1C}">
                <a14:useLocalDpi xmlns:mc="http://schemas.openxmlformats.org/markup-compatibility/2006" xmlns:mv="urn:schemas-microsoft-com:mac:vml" xmlns="" xmlns:a14="http://schemas.microsoft.com/office/drawing/2010/main" xmlns:p="http://schemas.openxmlformats.org/presentationml/2006/main" xmlns:r="http://schemas.openxmlformats.org/officeDocument/2006/relationships" xmlns:a="http://schemas.openxmlformats.org/drawingml/2006/main" val="0"/>
              </a:ext>
            </a:extLst>
          </a:blip>
          <a:stretch>
            <a:fillRect/>
          </a:stretch>
        </p:blipFill>
        <p:spPr>
          <a:xfrm>
            <a:off x="566616" y="840153"/>
            <a:ext cx="2988155" cy="3560885"/>
          </a:xfrm>
          <a:prstGeom prst="rect">
            <a:avLst/>
          </a:prstGeom>
        </p:spPr>
      </p:pic>
      <p:pic>
        <p:nvPicPr>
          <p:cNvPr id="7" name="Picture 6" descr="GPS2.jpg"/>
          <p:cNvPicPr>
            <a:picLocks noChangeAspect="1"/>
          </p:cNvPicPr>
          <p:nvPr/>
        </p:nvPicPr>
        <p:blipFill>
          <a:blip r:embed="rId4" cstate="print">
            <a:extLst>
              <a:ext uri="{28A0092B-C50C-407E-A947-70E740481C1C}">
                <a14:useLocalDpi xmlns:mc="http://schemas.openxmlformats.org/markup-compatibility/2006" xmlns:mv="urn:schemas-microsoft-com:mac:vml" xmlns="" xmlns:a14="http://schemas.microsoft.com/office/drawing/2010/main" xmlns:p="http://schemas.openxmlformats.org/presentationml/2006/main" xmlns:r="http://schemas.openxmlformats.org/officeDocument/2006/relationships" xmlns:a="http://schemas.openxmlformats.org/drawingml/2006/main" val="0"/>
              </a:ext>
            </a:extLst>
          </a:blip>
          <a:stretch>
            <a:fillRect/>
          </a:stretch>
        </p:blipFill>
        <p:spPr>
          <a:xfrm rot="5400000">
            <a:off x="5688623" y="508977"/>
            <a:ext cx="2006600" cy="2667000"/>
          </a:xfrm>
          <a:prstGeom prst="rect">
            <a:avLst/>
          </a:prstGeom>
        </p:spPr>
      </p:pic>
      <p:sp>
        <p:nvSpPr>
          <p:cNvPr id="8" name="Rectangle 7"/>
          <p:cNvSpPr/>
          <p:nvPr/>
        </p:nvSpPr>
        <p:spPr>
          <a:xfrm>
            <a:off x="5515704" y="1764323"/>
            <a:ext cx="175847" cy="175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515705" y="1949939"/>
            <a:ext cx="175847" cy="175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525474" y="2125785"/>
            <a:ext cx="175847" cy="175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529385" y="2344617"/>
            <a:ext cx="136769" cy="1367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535246" y="2145324"/>
            <a:ext cx="136769" cy="1367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525477" y="1959709"/>
            <a:ext cx="136769" cy="136769"/>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525477" y="1764324"/>
            <a:ext cx="136769" cy="1367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Elbow Connector 15"/>
          <p:cNvCxnSpPr>
            <a:stCxn id="10" idx="1"/>
          </p:cNvCxnSpPr>
          <p:nvPr/>
        </p:nvCxnSpPr>
        <p:spPr>
          <a:xfrm rot="10800000" flipV="1">
            <a:off x="2911232" y="2213708"/>
            <a:ext cx="2614243" cy="961291"/>
          </a:xfrm>
          <a:prstGeom prst="bentConnector3">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1" idx="2"/>
          </p:cNvCxnSpPr>
          <p:nvPr/>
        </p:nvCxnSpPr>
        <p:spPr>
          <a:xfrm rot="10800000" flipV="1">
            <a:off x="2657231" y="2413002"/>
            <a:ext cx="2872154" cy="1113690"/>
          </a:xfrm>
          <a:prstGeom prst="bentConnector3">
            <a:avLst>
              <a:gd name="adj1" fmla="val 56122"/>
            </a:avLst>
          </a:prstGeom>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9" idx="1"/>
          </p:cNvCxnSpPr>
          <p:nvPr/>
        </p:nvCxnSpPr>
        <p:spPr>
          <a:xfrm rot="10800000" flipV="1">
            <a:off x="2637693" y="2037862"/>
            <a:ext cx="2878013" cy="1723291"/>
          </a:xfrm>
          <a:prstGeom prst="bentConnector3">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23" name="Elbow Connector 22"/>
          <p:cNvCxnSpPr>
            <a:stCxn id="14" idx="2"/>
          </p:cNvCxnSpPr>
          <p:nvPr/>
        </p:nvCxnSpPr>
        <p:spPr>
          <a:xfrm rot="10800000" flipV="1">
            <a:off x="2452077" y="1832708"/>
            <a:ext cx="3073400" cy="2211753"/>
          </a:xfrm>
          <a:prstGeom prst="bentConnector3">
            <a:avLst>
              <a:gd name="adj1" fmla="val 33471"/>
            </a:avLst>
          </a:prstGeom>
          <a:ln>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943231" y="3350846"/>
            <a:ext cx="3692769" cy="646331"/>
          </a:xfrm>
          <a:prstGeom prst="rect">
            <a:avLst/>
          </a:prstGeom>
          <a:noFill/>
        </p:spPr>
        <p:txBody>
          <a:bodyPr wrap="square" rtlCol="0">
            <a:spAutoFit/>
          </a:bodyPr>
          <a:lstStyle/>
          <a:p>
            <a:r>
              <a:rPr lang="en-US" dirty="0" err="1" smtClean="0">
                <a:solidFill>
                  <a:schemeClr val="tx2"/>
                </a:solidFill>
              </a:rPr>
              <a:t>USB Green connects to GPS RX</a:t>
            </a:r>
          </a:p>
          <a:p>
            <a:r>
              <a:rPr lang="en-US" dirty="0" err="1">
                <a:solidFill>
                  <a:schemeClr val="tx2"/>
                </a:solidFill>
              </a:rPr>
              <a:t>USB White connects to GPS TX</a:t>
            </a:r>
            <a:endParaRPr lang="en-US" dirty="0" err="1" smtClean="0">
              <a:solidFill>
                <a:schemeClr val="tx2"/>
              </a:solidFill>
            </a:endParaRPr>
          </a:p>
        </p:txBody>
      </p:sp>
    </p:spTree>
    <p:custDataLst>
      <p:tags r:id="rId1"/>
    </p:custDataLst>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2272618364"/>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USB UART Raspberry Pi Configuration</a:t>
            </a:r>
          </a:p>
        </p:txBody>
      </p:sp>
      <p:sp>
        <p:nvSpPr>
          <p:cNvPr id="3" name="Content Placeholder 2"/>
          <p:cNvSpPr>
            <a:spLocks noGrp="1"/>
          </p:cNvSpPr>
          <p:nvPr>
            <p:ph sz="quarter" idx="12"/>
          </p:nvPr>
        </p:nvSpPr>
        <p:spPr/>
        <p:txBody>
          <a:bodyPr/>
          <a:lstStyle/>
          <a:p>
            <a:r>
              <a:rPr lang="en-US"/>
              <a:t>Plug in USB UART adapter to Raspberry Pi</a:t>
            </a:r>
          </a:p>
          <a:p>
            <a:r>
              <a:rPr lang="en-US"/>
              <a:t>Device to use is </a:t>
            </a:r>
            <a:r>
              <a:rPr lang="en-US" b="1">
                <a:latin typeface="Courier New"/>
                <a:cs typeface="Courier New"/>
              </a:rPr>
              <a:t>/dev/ttyUSB0</a:t>
            </a:r>
          </a:p>
        </p:txBody>
      </p:sp>
    </p:spTree>
    <p:custDataLst>
      <p:tags r:id="rId1"/>
    </p:custDataLst>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622058872"/>
      </p:ext>
    </p:extLst>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Raspberry Pi Headers</a:t>
            </a:r>
          </a:p>
        </p:txBody>
      </p:sp>
      <p:pic>
        <p:nvPicPr>
          <p:cNvPr id="6" name="Picture 5"/>
          <p:cNvPicPr>
            <a:picLocks noChangeAspect="1"/>
          </p:cNvPicPr>
          <p:nvPr/>
        </p:nvPicPr>
        <p:blipFill>
          <a:blip r:embed="rId3" cstate="print"/>
          <a:stretch>
            <a:fillRect/>
          </a:stretch>
        </p:blipFill>
        <p:spPr>
          <a:xfrm>
            <a:off x="3155462" y="658624"/>
            <a:ext cx="5060461" cy="3537259"/>
          </a:xfrm>
          <a:prstGeom prst="rect">
            <a:avLst/>
          </a:prstGeom>
        </p:spPr>
      </p:pic>
      <p:cxnSp>
        <p:nvCxnSpPr>
          <p:cNvPr id="8" name="Straight Arrow Connector 7"/>
          <p:cNvCxnSpPr/>
          <p:nvPr/>
        </p:nvCxnSpPr>
        <p:spPr>
          <a:xfrm>
            <a:off x="2188308" y="1103924"/>
            <a:ext cx="1162538" cy="3614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8153" y="820615"/>
            <a:ext cx="2383693" cy="1631216"/>
          </a:xfrm>
          <a:prstGeom prst="rect">
            <a:avLst/>
          </a:prstGeom>
          <a:noFill/>
        </p:spPr>
        <p:txBody>
          <a:bodyPr wrap="square" rtlCol="0">
            <a:spAutoFit/>
          </a:bodyPr>
          <a:lstStyle/>
          <a:p>
            <a:r>
              <a:rPr lang="en-US" sz="2000" dirty="0" err="1" smtClean="0">
                <a:solidFill>
                  <a:schemeClr val="tx2"/>
                </a:solidFill>
              </a:rPr>
              <a:t>Connections (P1)</a:t>
            </a:r>
          </a:p>
          <a:p>
            <a:pPr marL="342900" indent="-342900">
              <a:buFontTx/>
              <a:buChar char="-"/>
            </a:pPr>
            <a:r>
              <a:rPr lang="en-US" sz="2000" dirty="0" err="1">
                <a:solidFill>
                  <a:schemeClr val="tx2"/>
                </a:solidFill>
              </a:rPr>
              <a:t>GPIO</a:t>
            </a:r>
          </a:p>
          <a:p>
            <a:pPr marL="342900" indent="-342900">
              <a:buFontTx/>
              <a:buChar char="-"/>
            </a:pPr>
            <a:r>
              <a:rPr lang="en-US" sz="2000" dirty="0" err="1" smtClean="0">
                <a:solidFill>
                  <a:schemeClr val="tx2"/>
                </a:solidFill>
              </a:rPr>
              <a:t>I2C</a:t>
            </a:r>
          </a:p>
          <a:p>
            <a:pPr marL="342900" indent="-342900">
              <a:buFontTx/>
              <a:buChar char="-"/>
            </a:pPr>
            <a:r>
              <a:rPr lang="en-US" sz="2000" dirty="0" err="1">
                <a:solidFill>
                  <a:schemeClr val="tx2"/>
                </a:solidFill>
              </a:rPr>
              <a:t>SPI</a:t>
            </a:r>
          </a:p>
          <a:p>
            <a:pPr marL="342900" indent="-342900">
              <a:buFontTx/>
              <a:buChar char="-"/>
            </a:pPr>
            <a:r>
              <a:rPr lang="en-US" sz="2000" dirty="0" err="1" smtClean="0">
                <a:solidFill>
                  <a:schemeClr val="tx2"/>
                </a:solidFill>
              </a:rPr>
              <a:t>UART</a:t>
            </a:r>
          </a:p>
        </p:txBody>
      </p:sp>
      <p:sp>
        <p:nvSpPr>
          <p:cNvPr id="16" name="TextBox 15"/>
          <p:cNvSpPr txBox="1"/>
          <p:nvPr/>
        </p:nvSpPr>
        <p:spPr>
          <a:xfrm>
            <a:off x="127000" y="2911231"/>
            <a:ext cx="2852615" cy="400110"/>
          </a:xfrm>
          <a:prstGeom prst="rect">
            <a:avLst/>
          </a:prstGeom>
          <a:noFill/>
        </p:spPr>
        <p:txBody>
          <a:bodyPr wrap="square" rtlCol="0">
            <a:spAutoFit/>
          </a:bodyPr>
          <a:lstStyle/>
          <a:p>
            <a:r>
              <a:rPr lang="en-US" sz="2000" dirty="0" err="1" smtClean="0">
                <a:solidFill>
                  <a:schemeClr val="tx2"/>
                </a:solidFill>
              </a:rPr>
              <a:t>Display (Not supported)</a:t>
            </a:r>
          </a:p>
        </p:txBody>
      </p:sp>
      <p:cxnSp>
        <p:nvCxnSpPr>
          <p:cNvPr id="18" name="Straight Arrow Connector 17"/>
          <p:cNvCxnSpPr>
            <a:stCxn id="16" idx="3"/>
          </p:cNvCxnSpPr>
          <p:nvPr/>
        </p:nvCxnSpPr>
        <p:spPr>
          <a:xfrm flipV="1">
            <a:off x="2979615" y="2696308"/>
            <a:ext cx="1045308" cy="414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7766538" y="4112846"/>
            <a:ext cx="1133231" cy="400110"/>
          </a:xfrm>
          <a:prstGeom prst="rect">
            <a:avLst/>
          </a:prstGeom>
          <a:noFill/>
        </p:spPr>
        <p:txBody>
          <a:bodyPr wrap="square" rtlCol="0">
            <a:spAutoFit/>
          </a:bodyPr>
          <a:lstStyle/>
          <a:p>
            <a:r>
              <a:rPr lang="en-US" sz="2000" dirty="0" err="1" smtClean="0">
                <a:solidFill>
                  <a:schemeClr val="tx2"/>
                </a:solidFill>
              </a:rPr>
              <a:t>Camera</a:t>
            </a:r>
          </a:p>
        </p:txBody>
      </p:sp>
      <p:cxnSp>
        <p:nvCxnSpPr>
          <p:cNvPr id="21" name="Straight Arrow Connector 20"/>
          <p:cNvCxnSpPr>
            <a:stCxn id="19" idx="1"/>
          </p:cNvCxnSpPr>
          <p:nvPr/>
        </p:nvCxnSpPr>
        <p:spPr>
          <a:xfrm flipH="1" flipV="1">
            <a:off x="6428154" y="3546231"/>
            <a:ext cx="1338384" cy="7666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7512538" y="283308"/>
            <a:ext cx="1631462" cy="892552"/>
          </a:xfrm>
          <a:prstGeom prst="rect">
            <a:avLst/>
          </a:prstGeom>
          <a:noFill/>
        </p:spPr>
        <p:txBody>
          <a:bodyPr wrap="square" rtlCol="0">
            <a:spAutoFit/>
          </a:bodyPr>
          <a:lstStyle/>
          <a:p>
            <a:r>
              <a:rPr lang="en-US" sz="2000" dirty="0" err="1" smtClean="0">
                <a:solidFill>
                  <a:schemeClr val="tx2"/>
                </a:solidFill>
              </a:rPr>
              <a:t>JTAG</a:t>
            </a:r>
          </a:p>
          <a:p>
            <a:r>
              <a:rPr lang="en-US" sz="1600" dirty="0" err="1">
                <a:solidFill>
                  <a:schemeClr val="tx2"/>
                </a:solidFill>
              </a:rPr>
              <a:t>P2 = Processor</a:t>
            </a:r>
          </a:p>
          <a:p>
            <a:r>
              <a:rPr lang="en-US" sz="1600" dirty="0" err="1" smtClean="0">
                <a:solidFill>
                  <a:schemeClr val="tx2"/>
                </a:solidFill>
              </a:rPr>
              <a:t>P3 = LAN</a:t>
            </a:r>
          </a:p>
        </p:txBody>
      </p:sp>
      <p:cxnSp>
        <p:nvCxnSpPr>
          <p:cNvPr id="24" name="Straight Arrow Connector 23"/>
          <p:cNvCxnSpPr>
            <a:stCxn id="22" idx="1"/>
          </p:cNvCxnSpPr>
          <p:nvPr/>
        </p:nvCxnSpPr>
        <p:spPr>
          <a:xfrm flipH="1">
            <a:off x="6076462" y="729584"/>
            <a:ext cx="1436076" cy="12731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5556362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19" grpId="0"/>
      <p:bldP spid="22" grpId="0"/>
    </p:bld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Header Pin Layout</a:t>
            </a:r>
          </a:p>
        </p:txBody>
      </p:sp>
      <p:sp>
        <p:nvSpPr>
          <p:cNvPr id="5" name="Rectangle 4"/>
          <p:cNvSpPr/>
          <p:nvPr/>
        </p:nvSpPr>
        <p:spPr>
          <a:xfrm>
            <a:off x="1068708" y="3046326"/>
            <a:ext cx="427951" cy="400299"/>
          </a:xfrm>
          <a:prstGeom prst="rect">
            <a:avLst/>
          </a:prstGeom>
          <a:solidFill>
            <a:schemeClr val="accent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068708" y="2480384"/>
            <a:ext cx="427951" cy="40029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193498" y="2604616"/>
            <a:ext cx="178915"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607644" y="2480946"/>
            <a:ext cx="427951" cy="40029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2434" y="2605178"/>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98228" y="2480946"/>
            <a:ext cx="427951" cy="400299"/>
          </a:xfrm>
          <a:prstGeom prst="ellipse">
            <a:avLst/>
          </a:prstGeom>
          <a:solidFill>
            <a:srgbClr val="FF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823018" y="2605178"/>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250424" y="2480946"/>
            <a:ext cx="427951" cy="400299"/>
          </a:xfrm>
          <a:prstGeom prst="ellipse">
            <a:avLst/>
          </a:prstGeom>
          <a:solidFill>
            <a:srgbClr val="FF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75214" y="2605178"/>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13"/>
          <p:cNvGrpSpPr/>
          <p:nvPr/>
        </p:nvGrpSpPr>
        <p:grpSpPr>
          <a:xfrm>
            <a:off x="3775009" y="2480946"/>
            <a:ext cx="427951" cy="400299"/>
            <a:chOff x="2705755" y="1753034"/>
            <a:chExt cx="427951" cy="400299"/>
          </a:xfrm>
        </p:grpSpPr>
        <p:sp>
          <p:nvSpPr>
            <p:cNvPr id="15" name="Oval 14"/>
            <p:cNvSpPr/>
            <p:nvPr/>
          </p:nvSpPr>
          <p:spPr>
            <a:xfrm>
              <a:off x="2705755" y="1753034"/>
              <a:ext cx="427951" cy="400299"/>
            </a:xfrm>
            <a:prstGeom prst="ellipse">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830545" y="1877266"/>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Oval 16"/>
          <p:cNvSpPr/>
          <p:nvPr/>
        </p:nvSpPr>
        <p:spPr>
          <a:xfrm>
            <a:off x="4299594" y="2480946"/>
            <a:ext cx="427951" cy="4002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424384" y="2605178"/>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18"/>
          <p:cNvGrpSpPr/>
          <p:nvPr/>
        </p:nvGrpSpPr>
        <p:grpSpPr>
          <a:xfrm>
            <a:off x="4824179" y="2480946"/>
            <a:ext cx="427951" cy="400299"/>
            <a:chOff x="2705755" y="1753034"/>
            <a:chExt cx="427951" cy="400299"/>
          </a:xfrm>
        </p:grpSpPr>
        <p:sp>
          <p:nvSpPr>
            <p:cNvPr id="20" name="Oval 19"/>
            <p:cNvSpPr/>
            <p:nvPr/>
          </p:nvSpPr>
          <p:spPr>
            <a:xfrm>
              <a:off x="2705755" y="1753034"/>
              <a:ext cx="427951" cy="400299"/>
            </a:xfrm>
            <a:prstGeom prst="ellipse">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830545" y="1877266"/>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21"/>
          <p:cNvGrpSpPr/>
          <p:nvPr/>
        </p:nvGrpSpPr>
        <p:grpSpPr>
          <a:xfrm>
            <a:off x="5363115" y="2481508"/>
            <a:ext cx="427951" cy="400299"/>
            <a:chOff x="2705755" y="1753034"/>
            <a:chExt cx="427951" cy="400299"/>
          </a:xfrm>
        </p:grpSpPr>
        <p:sp>
          <p:nvSpPr>
            <p:cNvPr id="23" name="Oval 22"/>
            <p:cNvSpPr/>
            <p:nvPr/>
          </p:nvSpPr>
          <p:spPr>
            <a:xfrm>
              <a:off x="2705755" y="1753034"/>
              <a:ext cx="427951" cy="400299"/>
            </a:xfrm>
            <a:prstGeom prst="ellipse">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830545" y="1877266"/>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Oval 24"/>
          <p:cNvSpPr/>
          <p:nvPr/>
        </p:nvSpPr>
        <p:spPr>
          <a:xfrm>
            <a:off x="5901504" y="2481508"/>
            <a:ext cx="427951" cy="400299"/>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026294" y="2605740"/>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160386" y="2481509"/>
            <a:ext cx="427951" cy="4002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285176" y="2605741"/>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28"/>
          <p:cNvGrpSpPr/>
          <p:nvPr/>
        </p:nvGrpSpPr>
        <p:grpSpPr>
          <a:xfrm>
            <a:off x="6426090" y="2481508"/>
            <a:ext cx="427951" cy="400299"/>
            <a:chOff x="2705755" y="1753034"/>
            <a:chExt cx="427951" cy="400299"/>
          </a:xfrm>
        </p:grpSpPr>
        <p:sp>
          <p:nvSpPr>
            <p:cNvPr id="30" name="Oval 29"/>
            <p:cNvSpPr/>
            <p:nvPr/>
          </p:nvSpPr>
          <p:spPr>
            <a:xfrm>
              <a:off x="2705755" y="1753034"/>
              <a:ext cx="427951" cy="400299"/>
            </a:xfrm>
            <a:prstGeom prst="ellipse">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830545" y="1877266"/>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Oval 31"/>
          <p:cNvSpPr/>
          <p:nvPr/>
        </p:nvSpPr>
        <p:spPr>
          <a:xfrm>
            <a:off x="6950675" y="2481508"/>
            <a:ext cx="427951" cy="400299"/>
          </a:xfrm>
          <a:prstGeom prst="ellipse">
            <a:avLst/>
          </a:prstGeom>
          <a:solidFill>
            <a:srgbClr val="66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075465" y="2605740"/>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460908" y="2480946"/>
            <a:ext cx="427951" cy="400299"/>
          </a:xfrm>
          <a:prstGeom prst="ellipse">
            <a:avLst/>
          </a:prstGeom>
          <a:solidFill>
            <a:srgbClr val="66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585698" y="2605178"/>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207850" y="3171118"/>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621996" y="3047448"/>
            <a:ext cx="427951" cy="400299"/>
          </a:xfrm>
          <a:prstGeom prst="ellipse">
            <a:avLst/>
          </a:prstGeom>
          <a:solidFill>
            <a:srgbClr val="33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746786" y="3171680"/>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160385" y="3047448"/>
            <a:ext cx="427951" cy="400299"/>
          </a:xfrm>
          <a:prstGeom prst="ellipse">
            <a:avLst/>
          </a:prstGeom>
          <a:solidFill>
            <a:srgbClr val="33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2285175" y="3171680"/>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40"/>
          <p:cNvGrpSpPr/>
          <p:nvPr/>
        </p:nvGrpSpPr>
        <p:grpSpPr>
          <a:xfrm>
            <a:off x="2712581" y="3047448"/>
            <a:ext cx="427951" cy="400299"/>
            <a:chOff x="2705755" y="1753034"/>
            <a:chExt cx="427951" cy="400299"/>
          </a:xfrm>
        </p:grpSpPr>
        <p:sp>
          <p:nvSpPr>
            <p:cNvPr id="42" name="Oval 41"/>
            <p:cNvSpPr/>
            <p:nvPr/>
          </p:nvSpPr>
          <p:spPr>
            <a:xfrm>
              <a:off x="2705755" y="1753034"/>
              <a:ext cx="427951" cy="400299"/>
            </a:xfrm>
            <a:prstGeom prst="ellipse">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2830545" y="1877266"/>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Oval 43"/>
          <p:cNvSpPr/>
          <p:nvPr/>
        </p:nvSpPr>
        <p:spPr>
          <a:xfrm>
            <a:off x="3237166" y="3047448"/>
            <a:ext cx="427951" cy="400299"/>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361956" y="3171680"/>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45"/>
          <p:cNvGrpSpPr/>
          <p:nvPr/>
        </p:nvGrpSpPr>
        <p:grpSpPr>
          <a:xfrm>
            <a:off x="3761751" y="3047448"/>
            <a:ext cx="427951" cy="400299"/>
            <a:chOff x="2705755" y="1753034"/>
            <a:chExt cx="427951" cy="400299"/>
          </a:xfrm>
        </p:grpSpPr>
        <p:sp>
          <p:nvSpPr>
            <p:cNvPr id="47" name="Oval 46"/>
            <p:cNvSpPr/>
            <p:nvPr/>
          </p:nvSpPr>
          <p:spPr>
            <a:xfrm>
              <a:off x="2705755" y="1753034"/>
              <a:ext cx="427951" cy="400299"/>
            </a:xfrm>
            <a:prstGeom prst="ellipse">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2830545" y="1877266"/>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8"/>
          <p:cNvGrpSpPr/>
          <p:nvPr/>
        </p:nvGrpSpPr>
        <p:grpSpPr>
          <a:xfrm>
            <a:off x="4286336" y="3047448"/>
            <a:ext cx="427951" cy="400299"/>
            <a:chOff x="2705755" y="1753034"/>
            <a:chExt cx="427951" cy="400299"/>
          </a:xfrm>
        </p:grpSpPr>
        <p:sp>
          <p:nvSpPr>
            <p:cNvPr id="50" name="Oval 49"/>
            <p:cNvSpPr/>
            <p:nvPr/>
          </p:nvSpPr>
          <p:spPr>
            <a:xfrm>
              <a:off x="2705755" y="1753034"/>
              <a:ext cx="427951" cy="400299"/>
            </a:xfrm>
            <a:prstGeom prst="ellipse">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2830545" y="1877266"/>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51"/>
          <p:cNvGrpSpPr/>
          <p:nvPr/>
        </p:nvGrpSpPr>
        <p:grpSpPr>
          <a:xfrm>
            <a:off x="4825272" y="3048010"/>
            <a:ext cx="427951" cy="400299"/>
            <a:chOff x="2705755" y="1753034"/>
            <a:chExt cx="427951" cy="400299"/>
          </a:xfrm>
        </p:grpSpPr>
        <p:sp>
          <p:nvSpPr>
            <p:cNvPr id="53" name="Oval 52"/>
            <p:cNvSpPr/>
            <p:nvPr/>
          </p:nvSpPr>
          <p:spPr>
            <a:xfrm>
              <a:off x="2705755" y="1753034"/>
              <a:ext cx="427951" cy="400299"/>
            </a:xfrm>
            <a:prstGeom prst="ellipse">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2830545" y="1877266"/>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Oval 54"/>
          <p:cNvSpPr/>
          <p:nvPr/>
        </p:nvSpPr>
        <p:spPr>
          <a:xfrm>
            <a:off x="5363661" y="3048010"/>
            <a:ext cx="427951" cy="400299"/>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488451" y="3172242"/>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915857" y="3048010"/>
            <a:ext cx="427951" cy="400299"/>
          </a:xfrm>
          <a:prstGeom prst="ellipse">
            <a:avLst/>
          </a:prstGeom>
          <a:solidFill>
            <a:srgbClr val="66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040647" y="3172242"/>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440442" y="3048010"/>
            <a:ext cx="427951" cy="400299"/>
          </a:xfrm>
          <a:prstGeom prst="ellipse">
            <a:avLst/>
          </a:prstGeom>
          <a:solidFill>
            <a:srgbClr val="66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565232" y="3172242"/>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965027" y="3048010"/>
            <a:ext cx="427951" cy="400299"/>
          </a:xfrm>
          <a:prstGeom prst="ellipse">
            <a:avLst/>
          </a:prstGeom>
          <a:solidFill>
            <a:srgbClr val="66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7089817" y="3172242"/>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7475260" y="3047448"/>
            <a:ext cx="427951" cy="4002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254221" y="3073932"/>
            <a:ext cx="731658" cy="338554"/>
          </a:xfrm>
          <a:prstGeom prst="rect">
            <a:avLst/>
          </a:prstGeom>
          <a:noFill/>
        </p:spPr>
        <p:txBody>
          <a:bodyPr wrap="square" rtlCol="0">
            <a:spAutoFit/>
          </a:bodyPr>
          <a:lstStyle/>
          <a:p>
            <a:r>
              <a:rPr lang="en-US" sz="1600" dirty="0" err="1" smtClean="0">
                <a:solidFill>
                  <a:schemeClr val="tx2"/>
                </a:solidFill>
              </a:rPr>
              <a:t>P1-01</a:t>
            </a:r>
          </a:p>
        </p:txBody>
      </p:sp>
      <p:sp>
        <p:nvSpPr>
          <p:cNvPr id="65" name="TextBox 64"/>
          <p:cNvSpPr txBox="1"/>
          <p:nvPr/>
        </p:nvSpPr>
        <p:spPr>
          <a:xfrm>
            <a:off x="1041098" y="2024873"/>
            <a:ext cx="427951" cy="338554"/>
          </a:xfrm>
          <a:prstGeom prst="rect">
            <a:avLst/>
          </a:prstGeom>
          <a:noFill/>
        </p:spPr>
        <p:txBody>
          <a:bodyPr wrap="square" rtlCol="0">
            <a:spAutoFit/>
          </a:bodyPr>
          <a:lstStyle/>
          <a:p>
            <a:r>
              <a:rPr lang="en-US" sz="1600" dirty="0" err="1" smtClean="0">
                <a:solidFill>
                  <a:schemeClr val="tx2"/>
                </a:solidFill>
              </a:rPr>
              <a:t>5V</a:t>
            </a:r>
          </a:p>
        </p:txBody>
      </p:sp>
      <p:sp>
        <p:nvSpPr>
          <p:cNvPr id="66" name="Rectangle 65"/>
          <p:cNvSpPr/>
          <p:nvPr/>
        </p:nvSpPr>
        <p:spPr>
          <a:xfrm>
            <a:off x="2066425" y="2051572"/>
            <a:ext cx="640620" cy="338554"/>
          </a:xfrm>
          <a:prstGeom prst="rect">
            <a:avLst/>
          </a:prstGeom>
        </p:spPr>
        <p:txBody>
          <a:bodyPr wrap="none">
            <a:spAutoFit/>
          </a:bodyPr>
          <a:lstStyle/>
          <a:p>
            <a:r>
              <a:rPr lang="en-US" sz="1600" dirty="0" err="1">
                <a:solidFill>
                  <a:srgbClr val="424545"/>
                </a:solidFill>
              </a:rPr>
              <a:t>GND</a:t>
            </a:r>
            <a:endParaRPr lang="en-US"/>
          </a:p>
        </p:txBody>
      </p:sp>
      <p:sp>
        <p:nvSpPr>
          <p:cNvPr id="67" name="TextBox 66"/>
          <p:cNvSpPr txBox="1"/>
          <p:nvPr/>
        </p:nvSpPr>
        <p:spPr>
          <a:xfrm>
            <a:off x="1607095" y="3322395"/>
            <a:ext cx="430887" cy="966240"/>
          </a:xfrm>
          <a:prstGeom prst="rect">
            <a:avLst/>
          </a:prstGeom>
          <a:noFill/>
        </p:spPr>
        <p:txBody>
          <a:bodyPr vert="vert270" wrap="square" rtlCol="0">
            <a:spAutoFit/>
          </a:bodyPr>
          <a:lstStyle/>
          <a:p>
            <a:r>
              <a:rPr lang="en-US" sz="1600" dirty="0" err="1">
                <a:solidFill>
                  <a:schemeClr val="tx2"/>
                </a:solidFill>
              </a:rPr>
              <a:t>0 (SDA)</a:t>
            </a:r>
            <a:endParaRPr lang="en-US" sz="1600" dirty="0" err="1" smtClean="0">
              <a:solidFill>
                <a:schemeClr val="tx2"/>
              </a:solidFill>
            </a:endParaRPr>
          </a:p>
        </p:txBody>
      </p:sp>
      <p:sp>
        <p:nvSpPr>
          <p:cNvPr id="68" name="Rectangle 67"/>
          <p:cNvSpPr/>
          <p:nvPr/>
        </p:nvSpPr>
        <p:spPr>
          <a:xfrm>
            <a:off x="2142282" y="3471304"/>
            <a:ext cx="430887" cy="799257"/>
          </a:xfrm>
          <a:prstGeom prst="rect">
            <a:avLst/>
          </a:prstGeom>
        </p:spPr>
        <p:txBody>
          <a:bodyPr vert="vert270" wrap="none">
            <a:spAutoFit/>
          </a:bodyPr>
          <a:lstStyle/>
          <a:p>
            <a:r>
              <a:rPr lang="en-US" sz="1600" dirty="0" err="1">
                <a:solidFill>
                  <a:schemeClr val="tx2"/>
                </a:solidFill>
              </a:rPr>
              <a:t>1 (SCL)</a:t>
            </a:r>
          </a:p>
        </p:txBody>
      </p:sp>
      <p:sp>
        <p:nvSpPr>
          <p:cNvPr id="69" name="TextBox 68"/>
          <p:cNvSpPr txBox="1"/>
          <p:nvPr/>
        </p:nvSpPr>
        <p:spPr>
          <a:xfrm>
            <a:off x="2683878" y="1293289"/>
            <a:ext cx="430887" cy="1131881"/>
          </a:xfrm>
          <a:prstGeom prst="rect">
            <a:avLst/>
          </a:prstGeom>
          <a:noFill/>
        </p:spPr>
        <p:txBody>
          <a:bodyPr vert="vert270" wrap="square" rtlCol="0">
            <a:spAutoFit/>
          </a:bodyPr>
          <a:lstStyle/>
          <a:p>
            <a:r>
              <a:rPr lang="en-US" sz="1600" dirty="0" err="1" smtClean="0">
                <a:solidFill>
                  <a:schemeClr val="tx2"/>
                </a:solidFill>
              </a:rPr>
              <a:t>14 (TXD)</a:t>
            </a:r>
          </a:p>
        </p:txBody>
      </p:sp>
      <p:sp>
        <p:nvSpPr>
          <p:cNvPr id="70" name="TextBox 69"/>
          <p:cNvSpPr txBox="1"/>
          <p:nvPr/>
        </p:nvSpPr>
        <p:spPr>
          <a:xfrm>
            <a:off x="3249878" y="1403718"/>
            <a:ext cx="430887" cy="1035257"/>
          </a:xfrm>
          <a:prstGeom prst="rect">
            <a:avLst/>
          </a:prstGeom>
          <a:noFill/>
        </p:spPr>
        <p:txBody>
          <a:bodyPr vert="vert270" wrap="square" rtlCol="0">
            <a:spAutoFit/>
          </a:bodyPr>
          <a:lstStyle/>
          <a:p>
            <a:r>
              <a:rPr lang="en-US" sz="1600" dirty="0" err="1" smtClean="0">
                <a:solidFill>
                  <a:schemeClr val="tx2"/>
                </a:solidFill>
              </a:rPr>
              <a:t>15 (RXD)</a:t>
            </a:r>
          </a:p>
        </p:txBody>
      </p:sp>
      <p:sp>
        <p:nvSpPr>
          <p:cNvPr id="71" name="TextBox 70"/>
          <p:cNvSpPr txBox="1"/>
          <p:nvPr/>
        </p:nvSpPr>
        <p:spPr>
          <a:xfrm>
            <a:off x="3774462" y="2038676"/>
            <a:ext cx="566000" cy="338554"/>
          </a:xfrm>
          <a:prstGeom prst="rect">
            <a:avLst/>
          </a:prstGeom>
          <a:noFill/>
        </p:spPr>
        <p:txBody>
          <a:bodyPr wrap="square" rtlCol="0">
            <a:spAutoFit/>
          </a:bodyPr>
          <a:lstStyle/>
          <a:p>
            <a:r>
              <a:rPr lang="en-US" sz="1600" dirty="0" err="1" smtClean="0">
                <a:solidFill>
                  <a:schemeClr val="tx2"/>
                </a:solidFill>
              </a:rPr>
              <a:t>18</a:t>
            </a:r>
          </a:p>
        </p:txBody>
      </p:sp>
      <p:sp>
        <p:nvSpPr>
          <p:cNvPr id="72" name="Rectangle 71"/>
          <p:cNvSpPr/>
          <p:nvPr/>
        </p:nvSpPr>
        <p:spPr>
          <a:xfrm>
            <a:off x="4840192" y="2051571"/>
            <a:ext cx="412893" cy="338554"/>
          </a:xfrm>
          <a:prstGeom prst="rect">
            <a:avLst/>
          </a:prstGeom>
        </p:spPr>
        <p:txBody>
          <a:bodyPr wrap="none">
            <a:spAutoFit/>
          </a:bodyPr>
          <a:lstStyle/>
          <a:p>
            <a:r>
              <a:rPr lang="en-US" sz="1600" dirty="0" err="1">
                <a:solidFill>
                  <a:srgbClr val="424545"/>
                </a:solidFill>
              </a:rPr>
              <a:t>23</a:t>
            </a:r>
            <a:endParaRPr lang="en-US"/>
          </a:p>
        </p:txBody>
      </p:sp>
      <p:sp>
        <p:nvSpPr>
          <p:cNvPr id="73" name="TextBox 72"/>
          <p:cNvSpPr txBox="1"/>
          <p:nvPr/>
        </p:nvSpPr>
        <p:spPr>
          <a:xfrm>
            <a:off x="5362022" y="2038676"/>
            <a:ext cx="441756" cy="338554"/>
          </a:xfrm>
          <a:prstGeom prst="rect">
            <a:avLst/>
          </a:prstGeom>
          <a:noFill/>
        </p:spPr>
        <p:txBody>
          <a:bodyPr wrap="square" rtlCol="0">
            <a:spAutoFit/>
          </a:bodyPr>
          <a:lstStyle/>
          <a:p>
            <a:r>
              <a:rPr lang="en-US" sz="1600" dirty="0" err="1" smtClean="0">
                <a:solidFill>
                  <a:schemeClr val="tx2"/>
                </a:solidFill>
              </a:rPr>
              <a:t>24</a:t>
            </a:r>
          </a:p>
        </p:txBody>
      </p:sp>
      <p:sp>
        <p:nvSpPr>
          <p:cNvPr id="74" name="TextBox 73"/>
          <p:cNvSpPr txBox="1"/>
          <p:nvPr/>
        </p:nvSpPr>
        <p:spPr>
          <a:xfrm>
            <a:off x="6438803" y="2024873"/>
            <a:ext cx="441756" cy="338554"/>
          </a:xfrm>
          <a:prstGeom prst="rect">
            <a:avLst/>
          </a:prstGeom>
          <a:noFill/>
        </p:spPr>
        <p:txBody>
          <a:bodyPr wrap="square" rtlCol="0">
            <a:spAutoFit/>
          </a:bodyPr>
          <a:lstStyle/>
          <a:p>
            <a:r>
              <a:rPr lang="en-US" sz="1600" dirty="0" err="1" smtClean="0">
                <a:solidFill>
                  <a:schemeClr val="tx2"/>
                </a:solidFill>
              </a:rPr>
              <a:t>25</a:t>
            </a:r>
          </a:p>
        </p:txBody>
      </p:sp>
      <p:sp>
        <p:nvSpPr>
          <p:cNvPr id="75" name="TextBox 74"/>
          <p:cNvSpPr txBox="1"/>
          <p:nvPr/>
        </p:nvSpPr>
        <p:spPr>
          <a:xfrm>
            <a:off x="6963387" y="2024872"/>
            <a:ext cx="414147" cy="338554"/>
          </a:xfrm>
          <a:prstGeom prst="rect">
            <a:avLst/>
          </a:prstGeom>
          <a:noFill/>
        </p:spPr>
        <p:txBody>
          <a:bodyPr wrap="square" rtlCol="0">
            <a:spAutoFit/>
          </a:bodyPr>
          <a:lstStyle/>
          <a:p>
            <a:pPr algn="ctr"/>
            <a:r>
              <a:rPr lang="en-US" sz="1600" dirty="0" err="1" smtClean="0">
                <a:solidFill>
                  <a:schemeClr val="tx2"/>
                </a:solidFill>
              </a:rPr>
              <a:t>8</a:t>
            </a:r>
          </a:p>
        </p:txBody>
      </p:sp>
      <p:sp>
        <p:nvSpPr>
          <p:cNvPr id="76" name="TextBox 75"/>
          <p:cNvSpPr txBox="1"/>
          <p:nvPr/>
        </p:nvSpPr>
        <p:spPr>
          <a:xfrm>
            <a:off x="7460362" y="2038675"/>
            <a:ext cx="414146" cy="338554"/>
          </a:xfrm>
          <a:prstGeom prst="rect">
            <a:avLst/>
          </a:prstGeom>
          <a:noFill/>
        </p:spPr>
        <p:txBody>
          <a:bodyPr wrap="square" rtlCol="0">
            <a:spAutoFit/>
          </a:bodyPr>
          <a:lstStyle/>
          <a:p>
            <a:pPr algn="ctr"/>
            <a:r>
              <a:rPr lang="en-US" sz="1600" dirty="0" err="1" smtClean="0">
                <a:solidFill>
                  <a:schemeClr val="tx2"/>
                </a:solidFill>
              </a:rPr>
              <a:t>7</a:t>
            </a:r>
          </a:p>
        </p:txBody>
      </p:sp>
      <p:sp>
        <p:nvSpPr>
          <p:cNvPr id="77" name="TextBox 76"/>
          <p:cNvSpPr txBox="1"/>
          <p:nvPr/>
        </p:nvSpPr>
        <p:spPr>
          <a:xfrm>
            <a:off x="5914216" y="3515642"/>
            <a:ext cx="430887" cy="1028725"/>
          </a:xfrm>
          <a:prstGeom prst="rect">
            <a:avLst/>
          </a:prstGeom>
          <a:noFill/>
        </p:spPr>
        <p:txBody>
          <a:bodyPr vert="vert270" wrap="square" rtlCol="0">
            <a:spAutoFit/>
          </a:bodyPr>
          <a:lstStyle/>
          <a:p>
            <a:r>
              <a:rPr lang="en-US" sz="1600" dirty="0" err="1" smtClean="0">
                <a:solidFill>
                  <a:schemeClr val="tx2"/>
                </a:solidFill>
              </a:rPr>
              <a:t>10 (MOSI)</a:t>
            </a:r>
          </a:p>
        </p:txBody>
      </p:sp>
      <p:sp>
        <p:nvSpPr>
          <p:cNvPr id="78" name="TextBox 77"/>
          <p:cNvSpPr txBox="1"/>
          <p:nvPr/>
        </p:nvSpPr>
        <p:spPr>
          <a:xfrm>
            <a:off x="6438801" y="3488034"/>
            <a:ext cx="430887" cy="987315"/>
          </a:xfrm>
          <a:prstGeom prst="rect">
            <a:avLst/>
          </a:prstGeom>
          <a:noFill/>
        </p:spPr>
        <p:txBody>
          <a:bodyPr vert="vert270" wrap="square" rtlCol="0">
            <a:spAutoFit/>
          </a:bodyPr>
          <a:lstStyle/>
          <a:p>
            <a:r>
              <a:rPr lang="en-US" sz="1600" dirty="0" err="1" smtClean="0">
                <a:solidFill>
                  <a:schemeClr val="tx2"/>
                </a:solidFill>
              </a:rPr>
              <a:t>9 (MISO)</a:t>
            </a:r>
          </a:p>
        </p:txBody>
      </p:sp>
      <p:sp>
        <p:nvSpPr>
          <p:cNvPr id="79" name="TextBox 78"/>
          <p:cNvSpPr txBox="1"/>
          <p:nvPr/>
        </p:nvSpPr>
        <p:spPr>
          <a:xfrm rot="16200000">
            <a:off x="6592317" y="3834785"/>
            <a:ext cx="1170092" cy="338554"/>
          </a:xfrm>
          <a:prstGeom prst="rect">
            <a:avLst/>
          </a:prstGeom>
          <a:noFill/>
        </p:spPr>
        <p:txBody>
          <a:bodyPr wrap="square" rtlCol="0">
            <a:spAutoFit/>
          </a:bodyPr>
          <a:lstStyle/>
          <a:p>
            <a:r>
              <a:rPr lang="en-US" sz="1600" dirty="0" err="1" smtClean="0">
                <a:solidFill>
                  <a:schemeClr val="tx2"/>
                </a:solidFill>
              </a:rPr>
              <a:t>11 (SCLK)</a:t>
            </a:r>
          </a:p>
        </p:txBody>
      </p:sp>
      <p:sp>
        <p:nvSpPr>
          <p:cNvPr id="80" name="TextBox 79"/>
          <p:cNvSpPr txBox="1"/>
          <p:nvPr/>
        </p:nvSpPr>
        <p:spPr>
          <a:xfrm>
            <a:off x="4796023" y="3529446"/>
            <a:ext cx="496975" cy="338554"/>
          </a:xfrm>
          <a:prstGeom prst="rect">
            <a:avLst/>
          </a:prstGeom>
          <a:noFill/>
        </p:spPr>
        <p:txBody>
          <a:bodyPr wrap="square" rtlCol="0">
            <a:spAutoFit/>
          </a:bodyPr>
          <a:lstStyle/>
          <a:p>
            <a:pPr algn="ctr"/>
            <a:r>
              <a:rPr lang="en-US" sz="1600" dirty="0" err="1" smtClean="0">
                <a:solidFill>
                  <a:schemeClr val="tx2"/>
                </a:solidFill>
              </a:rPr>
              <a:t>22</a:t>
            </a:r>
          </a:p>
        </p:txBody>
      </p:sp>
      <p:sp>
        <p:nvSpPr>
          <p:cNvPr id="81" name="TextBox 80"/>
          <p:cNvSpPr txBox="1"/>
          <p:nvPr/>
        </p:nvSpPr>
        <p:spPr>
          <a:xfrm>
            <a:off x="4216218" y="3529446"/>
            <a:ext cx="552195" cy="338554"/>
          </a:xfrm>
          <a:prstGeom prst="rect">
            <a:avLst/>
          </a:prstGeom>
          <a:noFill/>
        </p:spPr>
        <p:txBody>
          <a:bodyPr wrap="square" rtlCol="0">
            <a:spAutoFit/>
          </a:bodyPr>
          <a:lstStyle/>
          <a:p>
            <a:pPr algn="ctr"/>
            <a:r>
              <a:rPr lang="en-US" sz="1600" dirty="0" err="1" smtClean="0">
                <a:solidFill>
                  <a:schemeClr val="tx2"/>
                </a:solidFill>
              </a:rPr>
              <a:t>27</a:t>
            </a:r>
          </a:p>
        </p:txBody>
      </p:sp>
      <p:sp>
        <p:nvSpPr>
          <p:cNvPr id="82" name="TextBox 81"/>
          <p:cNvSpPr txBox="1"/>
          <p:nvPr/>
        </p:nvSpPr>
        <p:spPr>
          <a:xfrm>
            <a:off x="3705438" y="3529445"/>
            <a:ext cx="538390" cy="338554"/>
          </a:xfrm>
          <a:prstGeom prst="rect">
            <a:avLst/>
          </a:prstGeom>
          <a:noFill/>
        </p:spPr>
        <p:txBody>
          <a:bodyPr wrap="square" rtlCol="0">
            <a:spAutoFit/>
          </a:bodyPr>
          <a:lstStyle/>
          <a:p>
            <a:pPr algn="ctr"/>
            <a:r>
              <a:rPr lang="en-US" sz="1600" dirty="0" err="1" smtClean="0">
                <a:solidFill>
                  <a:schemeClr val="tx2"/>
                </a:solidFill>
              </a:rPr>
              <a:t>17</a:t>
            </a:r>
          </a:p>
        </p:txBody>
      </p:sp>
      <p:sp>
        <p:nvSpPr>
          <p:cNvPr id="83" name="TextBox 82"/>
          <p:cNvSpPr txBox="1"/>
          <p:nvPr/>
        </p:nvSpPr>
        <p:spPr>
          <a:xfrm>
            <a:off x="2670073" y="3529446"/>
            <a:ext cx="483170" cy="338554"/>
          </a:xfrm>
          <a:prstGeom prst="rect">
            <a:avLst/>
          </a:prstGeom>
          <a:noFill/>
        </p:spPr>
        <p:txBody>
          <a:bodyPr wrap="square" rtlCol="0">
            <a:spAutoFit/>
          </a:bodyPr>
          <a:lstStyle/>
          <a:p>
            <a:pPr algn="ctr"/>
            <a:r>
              <a:rPr lang="en-US" sz="1600" dirty="0" err="1" smtClean="0">
                <a:solidFill>
                  <a:schemeClr val="tx2"/>
                </a:solidFill>
              </a:rPr>
              <a:t>4</a:t>
            </a:r>
          </a:p>
        </p:txBody>
      </p:sp>
      <p:sp>
        <p:nvSpPr>
          <p:cNvPr id="84" name="TextBox 83"/>
          <p:cNvSpPr txBox="1"/>
          <p:nvPr/>
        </p:nvSpPr>
        <p:spPr>
          <a:xfrm rot="16200000">
            <a:off x="960103" y="3638035"/>
            <a:ext cx="631359" cy="338554"/>
          </a:xfrm>
          <a:prstGeom prst="rect">
            <a:avLst/>
          </a:prstGeom>
          <a:noFill/>
        </p:spPr>
        <p:txBody>
          <a:bodyPr wrap="square" rtlCol="0">
            <a:spAutoFit/>
          </a:bodyPr>
          <a:lstStyle/>
          <a:p>
            <a:r>
              <a:rPr lang="en-US" sz="1600" dirty="0" err="1" smtClean="0">
                <a:solidFill>
                  <a:schemeClr val="tx2"/>
                </a:solidFill>
              </a:rPr>
              <a:t>3.3V</a:t>
            </a:r>
          </a:p>
        </p:txBody>
      </p:sp>
      <p:sp>
        <p:nvSpPr>
          <p:cNvPr id="85" name="Oval 84"/>
          <p:cNvSpPr/>
          <p:nvPr/>
        </p:nvSpPr>
        <p:spPr>
          <a:xfrm>
            <a:off x="7600050" y="3171680"/>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1579384" y="2024804"/>
            <a:ext cx="441146" cy="338554"/>
          </a:xfrm>
          <a:prstGeom prst="rect">
            <a:avLst/>
          </a:prstGeom>
        </p:spPr>
        <p:txBody>
          <a:bodyPr wrap="none">
            <a:spAutoFit/>
          </a:bodyPr>
          <a:lstStyle/>
          <a:p>
            <a:pPr lvl="0"/>
            <a:r>
              <a:rPr lang="en-US" sz="1600" dirty="0" err="1">
                <a:solidFill>
                  <a:srgbClr val="424545"/>
                </a:solidFill>
              </a:rPr>
              <a:t>5V</a:t>
            </a:r>
            <a:endParaRPr lang="en-US">
              <a:solidFill>
                <a:srgbClr val="000000"/>
              </a:solidFill>
            </a:endParaRPr>
          </a:p>
        </p:txBody>
      </p:sp>
      <p:sp>
        <p:nvSpPr>
          <p:cNvPr id="87" name="Rectangle 86"/>
          <p:cNvSpPr/>
          <p:nvPr/>
        </p:nvSpPr>
        <p:spPr>
          <a:xfrm>
            <a:off x="4242731" y="2043757"/>
            <a:ext cx="640620" cy="338554"/>
          </a:xfrm>
          <a:prstGeom prst="rect">
            <a:avLst/>
          </a:prstGeom>
        </p:spPr>
        <p:txBody>
          <a:bodyPr wrap="none">
            <a:spAutoFit/>
          </a:bodyPr>
          <a:lstStyle/>
          <a:p>
            <a:r>
              <a:rPr lang="en-US" sz="1600" dirty="0" err="1">
                <a:solidFill>
                  <a:srgbClr val="424545"/>
                </a:solidFill>
              </a:rPr>
              <a:t>GND</a:t>
            </a:r>
            <a:endParaRPr lang="en-US"/>
          </a:p>
        </p:txBody>
      </p:sp>
      <p:sp>
        <p:nvSpPr>
          <p:cNvPr id="88" name="Rectangle 87"/>
          <p:cNvSpPr/>
          <p:nvPr/>
        </p:nvSpPr>
        <p:spPr>
          <a:xfrm>
            <a:off x="5806618" y="2034280"/>
            <a:ext cx="640620" cy="338554"/>
          </a:xfrm>
          <a:prstGeom prst="rect">
            <a:avLst/>
          </a:prstGeom>
        </p:spPr>
        <p:txBody>
          <a:bodyPr wrap="none">
            <a:spAutoFit/>
          </a:bodyPr>
          <a:lstStyle/>
          <a:p>
            <a:r>
              <a:rPr lang="en-US" sz="1600" dirty="0" err="1">
                <a:solidFill>
                  <a:srgbClr val="424545"/>
                </a:solidFill>
              </a:rPr>
              <a:t>GND</a:t>
            </a:r>
            <a:endParaRPr lang="en-US"/>
          </a:p>
        </p:txBody>
      </p:sp>
      <p:sp>
        <p:nvSpPr>
          <p:cNvPr id="89" name="Rectangle 88"/>
          <p:cNvSpPr/>
          <p:nvPr/>
        </p:nvSpPr>
        <p:spPr>
          <a:xfrm>
            <a:off x="3133793" y="3531605"/>
            <a:ext cx="640620" cy="338554"/>
          </a:xfrm>
          <a:prstGeom prst="rect">
            <a:avLst/>
          </a:prstGeom>
        </p:spPr>
        <p:txBody>
          <a:bodyPr wrap="none">
            <a:spAutoFit/>
          </a:bodyPr>
          <a:lstStyle/>
          <a:p>
            <a:r>
              <a:rPr lang="en-US" sz="1600" dirty="0" err="1">
                <a:solidFill>
                  <a:srgbClr val="424545"/>
                </a:solidFill>
              </a:rPr>
              <a:t>GND</a:t>
            </a:r>
            <a:endParaRPr lang="en-US"/>
          </a:p>
        </p:txBody>
      </p:sp>
      <p:sp>
        <p:nvSpPr>
          <p:cNvPr id="90" name="Rectangle 89"/>
          <p:cNvSpPr/>
          <p:nvPr/>
        </p:nvSpPr>
        <p:spPr>
          <a:xfrm>
            <a:off x="5256888" y="3522128"/>
            <a:ext cx="640620" cy="338554"/>
          </a:xfrm>
          <a:prstGeom prst="rect">
            <a:avLst/>
          </a:prstGeom>
        </p:spPr>
        <p:txBody>
          <a:bodyPr wrap="none">
            <a:spAutoFit/>
          </a:bodyPr>
          <a:lstStyle/>
          <a:p>
            <a:r>
              <a:rPr lang="en-US" sz="1600" dirty="0" err="1">
                <a:solidFill>
                  <a:srgbClr val="424545"/>
                </a:solidFill>
              </a:rPr>
              <a:t>GND</a:t>
            </a:r>
            <a:endParaRPr lang="en-US"/>
          </a:p>
        </p:txBody>
      </p:sp>
      <p:sp>
        <p:nvSpPr>
          <p:cNvPr id="91" name="Rectangle 90"/>
          <p:cNvSpPr/>
          <p:nvPr/>
        </p:nvSpPr>
        <p:spPr>
          <a:xfrm>
            <a:off x="7351549" y="3522129"/>
            <a:ext cx="640620" cy="338554"/>
          </a:xfrm>
          <a:prstGeom prst="rect">
            <a:avLst/>
          </a:prstGeom>
        </p:spPr>
        <p:txBody>
          <a:bodyPr wrap="none">
            <a:spAutoFit/>
          </a:bodyPr>
          <a:lstStyle/>
          <a:p>
            <a:r>
              <a:rPr lang="en-US" sz="1600" dirty="0" err="1">
                <a:solidFill>
                  <a:srgbClr val="424545"/>
                </a:solidFill>
              </a:rPr>
              <a:t>GND</a:t>
            </a:r>
            <a:endParaRPr lang="en-US"/>
          </a:p>
        </p:txBody>
      </p:sp>
      <p:sp>
        <p:nvSpPr>
          <p:cNvPr id="92" name="Rectangle 91"/>
          <p:cNvSpPr/>
          <p:nvPr/>
        </p:nvSpPr>
        <p:spPr>
          <a:xfrm>
            <a:off x="6555154" y="263769"/>
            <a:ext cx="254000" cy="1953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6922477" y="259861"/>
            <a:ext cx="254000" cy="1953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6922477" y="562707"/>
            <a:ext cx="254000" cy="195385"/>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6922477" y="846015"/>
            <a:ext cx="254000" cy="19538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6922476" y="1119553"/>
            <a:ext cx="254000" cy="195385"/>
          </a:xfrm>
          <a:prstGeom prst="rect">
            <a:avLst/>
          </a:prstGeom>
          <a:solidFill>
            <a:srgbClr val="33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6922476" y="1373554"/>
            <a:ext cx="254000" cy="195385"/>
          </a:xfrm>
          <a:prstGeom prst="rect">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p:cNvSpPr txBox="1"/>
          <p:nvPr/>
        </p:nvSpPr>
        <p:spPr>
          <a:xfrm>
            <a:off x="7180386" y="185615"/>
            <a:ext cx="840154" cy="307777"/>
          </a:xfrm>
          <a:prstGeom prst="rect">
            <a:avLst/>
          </a:prstGeom>
          <a:noFill/>
        </p:spPr>
        <p:txBody>
          <a:bodyPr wrap="square" rtlCol="0">
            <a:spAutoFit/>
          </a:bodyPr>
          <a:lstStyle/>
          <a:p>
            <a:r>
              <a:rPr lang="en-US" sz="1400" dirty="0" err="1" smtClean="0">
                <a:solidFill>
                  <a:schemeClr val="tx2"/>
                </a:solidFill>
              </a:rPr>
              <a:t>Power</a:t>
            </a:r>
          </a:p>
        </p:txBody>
      </p:sp>
      <p:sp>
        <p:nvSpPr>
          <p:cNvPr id="99" name="TextBox 98"/>
          <p:cNvSpPr txBox="1"/>
          <p:nvPr/>
        </p:nvSpPr>
        <p:spPr>
          <a:xfrm>
            <a:off x="7180385" y="498231"/>
            <a:ext cx="752230" cy="307777"/>
          </a:xfrm>
          <a:prstGeom prst="rect">
            <a:avLst/>
          </a:prstGeom>
          <a:noFill/>
        </p:spPr>
        <p:txBody>
          <a:bodyPr wrap="square" rtlCol="0">
            <a:spAutoFit/>
          </a:bodyPr>
          <a:lstStyle/>
          <a:p>
            <a:r>
              <a:rPr lang="en-US" sz="1400" dirty="0" err="1" smtClean="0">
                <a:solidFill>
                  <a:schemeClr val="tx2"/>
                </a:solidFill>
              </a:rPr>
              <a:t>GPIO</a:t>
            </a:r>
          </a:p>
        </p:txBody>
      </p:sp>
      <p:sp>
        <p:nvSpPr>
          <p:cNvPr id="100" name="Rectangle 99"/>
          <p:cNvSpPr/>
          <p:nvPr/>
        </p:nvSpPr>
        <p:spPr>
          <a:xfrm>
            <a:off x="7190224" y="794700"/>
            <a:ext cx="670150" cy="307777"/>
          </a:xfrm>
          <a:prstGeom prst="rect">
            <a:avLst/>
          </a:prstGeom>
        </p:spPr>
        <p:txBody>
          <a:bodyPr wrap="none">
            <a:spAutoFit/>
          </a:bodyPr>
          <a:lstStyle/>
          <a:p>
            <a:r>
              <a:rPr lang="en-US" sz="1400" dirty="0" err="1">
                <a:solidFill>
                  <a:srgbClr val="424545"/>
                </a:solidFill>
              </a:rPr>
              <a:t>UART</a:t>
            </a:r>
            <a:endParaRPr lang="en-US"/>
          </a:p>
        </p:txBody>
      </p:sp>
      <p:sp>
        <p:nvSpPr>
          <p:cNvPr id="101" name="Rectangle 100"/>
          <p:cNvSpPr/>
          <p:nvPr/>
        </p:nvSpPr>
        <p:spPr>
          <a:xfrm>
            <a:off x="7180454" y="1068237"/>
            <a:ext cx="464052" cy="307777"/>
          </a:xfrm>
          <a:prstGeom prst="rect">
            <a:avLst/>
          </a:prstGeom>
        </p:spPr>
        <p:txBody>
          <a:bodyPr wrap="none">
            <a:spAutoFit/>
          </a:bodyPr>
          <a:lstStyle/>
          <a:p>
            <a:r>
              <a:rPr lang="en-US" sz="1400" dirty="0" err="1">
                <a:solidFill>
                  <a:srgbClr val="424545"/>
                </a:solidFill>
              </a:rPr>
              <a:t>I2C</a:t>
            </a:r>
            <a:endParaRPr lang="en-US"/>
          </a:p>
        </p:txBody>
      </p:sp>
      <p:sp>
        <p:nvSpPr>
          <p:cNvPr id="102" name="Rectangle 101"/>
          <p:cNvSpPr/>
          <p:nvPr/>
        </p:nvSpPr>
        <p:spPr>
          <a:xfrm>
            <a:off x="7180455" y="1312468"/>
            <a:ext cx="474046" cy="307777"/>
          </a:xfrm>
          <a:prstGeom prst="rect">
            <a:avLst/>
          </a:prstGeom>
        </p:spPr>
        <p:txBody>
          <a:bodyPr wrap="none">
            <a:spAutoFit/>
          </a:bodyPr>
          <a:lstStyle/>
          <a:p>
            <a:r>
              <a:rPr lang="en-US" sz="1400" dirty="0" err="1">
                <a:solidFill>
                  <a:srgbClr val="424545"/>
                </a:solidFill>
              </a:rPr>
              <a:t>SPI</a:t>
            </a:r>
            <a:endParaRPr lang="en-US"/>
          </a:p>
        </p:txBody>
      </p:sp>
      <p:sp>
        <p:nvSpPr>
          <p:cNvPr id="103" name="TextBox 102"/>
          <p:cNvSpPr txBox="1"/>
          <p:nvPr/>
        </p:nvSpPr>
        <p:spPr>
          <a:xfrm rot="5400000">
            <a:off x="3084447" y="688861"/>
            <a:ext cx="493044" cy="1200329"/>
          </a:xfrm>
          <a:prstGeom prst="rect">
            <a:avLst/>
          </a:prstGeom>
          <a:noFill/>
        </p:spPr>
        <p:txBody>
          <a:bodyPr wrap="none" rtlCol="0">
            <a:spAutoFit/>
          </a:bodyPr>
          <a:lstStyle/>
          <a:p>
            <a:r>
              <a:rPr lang="en-US" sz="7200" dirty="0" err="1" smtClean="0">
                <a:solidFill>
                  <a:schemeClr val="tx2"/>
                </a:solidFill>
              </a:rPr>
              <a:t>{</a:t>
            </a:r>
          </a:p>
        </p:txBody>
      </p:sp>
      <p:sp>
        <p:nvSpPr>
          <p:cNvPr id="104" name="TextBox 103"/>
          <p:cNvSpPr txBox="1"/>
          <p:nvPr/>
        </p:nvSpPr>
        <p:spPr>
          <a:xfrm>
            <a:off x="2751464" y="780621"/>
            <a:ext cx="877163" cy="400110"/>
          </a:xfrm>
          <a:prstGeom prst="rect">
            <a:avLst/>
          </a:prstGeom>
          <a:noFill/>
        </p:spPr>
        <p:txBody>
          <a:bodyPr wrap="none" rtlCol="0">
            <a:spAutoFit/>
          </a:bodyPr>
          <a:lstStyle/>
          <a:p>
            <a:r>
              <a:rPr lang="en-US" sz="2000" dirty="0" err="1" smtClean="0">
                <a:solidFill>
                  <a:schemeClr val="tx2"/>
                </a:solidFill>
              </a:rPr>
              <a:t>UART</a:t>
            </a:r>
          </a:p>
        </p:txBody>
      </p:sp>
    </p:spTree>
    <p:custDataLst>
      <p:tags r:id="rId1"/>
    </p:custDataLst>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1684674737"/>
      </p:ext>
    </p:extLst>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UART Connections</a:t>
            </a:r>
          </a:p>
        </p:txBody>
      </p:sp>
      <p:sp>
        <p:nvSpPr>
          <p:cNvPr id="5" name="Rectangle 4"/>
          <p:cNvSpPr/>
          <p:nvPr/>
        </p:nvSpPr>
        <p:spPr>
          <a:xfrm>
            <a:off x="1840477" y="3818095"/>
            <a:ext cx="427951" cy="400299"/>
          </a:xfrm>
          <a:prstGeom prst="rect">
            <a:avLst/>
          </a:prstGeom>
          <a:solidFill>
            <a:schemeClr val="accent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840477" y="3252153"/>
            <a:ext cx="427951" cy="40029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965267" y="3376385"/>
            <a:ext cx="178915"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379413" y="3252715"/>
            <a:ext cx="427951" cy="40029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504203" y="3376947"/>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469997" y="3252715"/>
            <a:ext cx="427951" cy="400299"/>
          </a:xfrm>
          <a:prstGeom prst="ellipse">
            <a:avLst/>
          </a:prstGeom>
          <a:solidFill>
            <a:srgbClr val="FF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94787" y="3376947"/>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022193" y="3252715"/>
            <a:ext cx="427951" cy="400299"/>
          </a:xfrm>
          <a:prstGeom prst="ellipse">
            <a:avLst/>
          </a:prstGeom>
          <a:solidFill>
            <a:srgbClr val="FF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146983" y="3376947"/>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13"/>
          <p:cNvGrpSpPr/>
          <p:nvPr/>
        </p:nvGrpSpPr>
        <p:grpSpPr>
          <a:xfrm>
            <a:off x="4546778" y="3252715"/>
            <a:ext cx="427951" cy="400299"/>
            <a:chOff x="2705755" y="1753034"/>
            <a:chExt cx="427951" cy="400299"/>
          </a:xfrm>
        </p:grpSpPr>
        <p:sp>
          <p:nvSpPr>
            <p:cNvPr id="15" name="Oval 14"/>
            <p:cNvSpPr/>
            <p:nvPr/>
          </p:nvSpPr>
          <p:spPr>
            <a:xfrm>
              <a:off x="2705755" y="1753034"/>
              <a:ext cx="427951" cy="400299"/>
            </a:xfrm>
            <a:prstGeom prst="ellipse">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830545" y="1877266"/>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Oval 16"/>
          <p:cNvSpPr/>
          <p:nvPr/>
        </p:nvSpPr>
        <p:spPr>
          <a:xfrm>
            <a:off x="5071363" y="3252715"/>
            <a:ext cx="427951" cy="4002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96153" y="3376947"/>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8"/>
          <p:cNvGrpSpPr/>
          <p:nvPr/>
        </p:nvGrpSpPr>
        <p:grpSpPr>
          <a:xfrm>
            <a:off x="5595948" y="3252715"/>
            <a:ext cx="427951" cy="400299"/>
            <a:chOff x="2705755" y="1753034"/>
            <a:chExt cx="427951" cy="400299"/>
          </a:xfrm>
        </p:grpSpPr>
        <p:sp>
          <p:nvSpPr>
            <p:cNvPr id="20" name="Oval 19"/>
            <p:cNvSpPr/>
            <p:nvPr/>
          </p:nvSpPr>
          <p:spPr>
            <a:xfrm>
              <a:off x="2705755" y="1753034"/>
              <a:ext cx="427951" cy="400299"/>
            </a:xfrm>
            <a:prstGeom prst="ellipse">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830545" y="1877266"/>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21"/>
          <p:cNvGrpSpPr/>
          <p:nvPr/>
        </p:nvGrpSpPr>
        <p:grpSpPr>
          <a:xfrm>
            <a:off x="6134884" y="3253277"/>
            <a:ext cx="427951" cy="400299"/>
            <a:chOff x="2705755" y="1753034"/>
            <a:chExt cx="427951" cy="400299"/>
          </a:xfrm>
        </p:grpSpPr>
        <p:sp>
          <p:nvSpPr>
            <p:cNvPr id="23" name="Oval 22"/>
            <p:cNvSpPr/>
            <p:nvPr/>
          </p:nvSpPr>
          <p:spPr>
            <a:xfrm>
              <a:off x="2705755" y="1753034"/>
              <a:ext cx="427951" cy="400299"/>
            </a:xfrm>
            <a:prstGeom prst="ellipse">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830545" y="1877266"/>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Oval 24"/>
          <p:cNvSpPr/>
          <p:nvPr/>
        </p:nvSpPr>
        <p:spPr>
          <a:xfrm>
            <a:off x="6673273" y="3253277"/>
            <a:ext cx="427951" cy="400299"/>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798063" y="3377509"/>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932155" y="3253278"/>
            <a:ext cx="427951" cy="4002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056945" y="3377510"/>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8"/>
          <p:cNvGrpSpPr/>
          <p:nvPr/>
        </p:nvGrpSpPr>
        <p:grpSpPr>
          <a:xfrm>
            <a:off x="7197859" y="3253277"/>
            <a:ext cx="427951" cy="400299"/>
            <a:chOff x="2705755" y="1753034"/>
            <a:chExt cx="427951" cy="400299"/>
          </a:xfrm>
        </p:grpSpPr>
        <p:sp>
          <p:nvSpPr>
            <p:cNvPr id="30" name="Oval 29"/>
            <p:cNvSpPr/>
            <p:nvPr/>
          </p:nvSpPr>
          <p:spPr>
            <a:xfrm>
              <a:off x="2705755" y="1753034"/>
              <a:ext cx="427951" cy="400299"/>
            </a:xfrm>
            <a:prstGeom prst="ellipse">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830545" y="1877266"/>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Oval 31"/>
          <p:cNvSpPr/>
          <p:nvPr/>
        </p:nvSpPr>
        <p:spPr>
          <a:xfrm>
            <a:off x="7722444" y="3253277"/>
            <a:ext cx="427951" cy="400299"/>
          </a:xfrm>
          <a:prstGeom prst="ellipse">
            <a:avLst/>
          </a:prstGeom>
          <a:solidFill>
            <a:srgbClr val="66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847234" y="3377509"/>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8232677" y="3252715"/>
            <a:ext cx="427951" cy="400299"/>
          </a:xfrm>
          <a:prstGeom prst="ellipse">
            <a:avLst/>
          </a:prstGeom>
          <a:solidFill>
            <a:srgbClr val="66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357467" y="3376947"/>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979619" y="3942887"/>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393765" y="3819217"/>
            <a:ext cx="427951" cy="400299"/>
          </a:xfrm>
          <a:prstGeom prst="ellipse">
            <a:avLst/>
          </a:prstGeom>
          <a:solidFill>
            <a:srgbClr val="33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518555" y="3943449"/>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932154" y="3819217"/>
            <a:ext cx="427951" cy="400299"/>
          </a:xfrm>
          <a:prstGeom prst="ellipse">
            <a:avLst/>
          </a:prstGeom>
          <a:solidFill>
            <a:srgbClr val="33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056944" y="3943449"/>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40"/>
          <p:cNvGrpSpPr/>
          <p:nvPr/>
        </p:nvGrpSpPr>
        <p:grpSpPr>
          <a:xfrm>
            <a:off x="3484350" y="3819217"/>
            <a:ext cx="427951" cy="400299"/>
            <a:chOff x="2705755" y="1753034"/>
            <a:chExt cx="427951" cy="400299"/>
          </a:xfrm>
        </p:grpSpPr>
        <p:sp>
          <p:nvSpPr>
            <p:cNvPr id="42" name="Oval 41"/>
            <p:cNvSpPr/>
            <p:nvPr/>
          </p:nvSpPr>
          <p:spPr>
            <a:xfrm>
              <a:off x="2705755" y="1753034"/>
              <a:ext cx="427951" cy="400299"/>
            </a:xfrm>
            <a:prstGeom prst="ellipse">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2830545" y="1877266"/>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Oval 43"/>
          <p:cNvSpPr/>
          <p:nvPr/>
        </p:nvSpPr>
        <p:spPr>
          <a:xfrm>
            <a:off x="4008935" y="3819217"/>
            <a:ext cx="427951" cy="400299"/>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4133725" y="3943449"/>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5"/>
          <p:cNvGrpSpPr/>
          <p:nvPr/>
        </p:nvGrpSpPr>
        <p:grpSpPr>
          <a:xfrm>
            <a:off x="4533520" y="3819217"/>
            <a:ext cx="427951" cy="400299"/>
            <a:chOff x="2705755" y="1753034"/>
            <a:chExt cx="427951" cy="400299"/>
          </a:xfrm>
        </p:grpSpPr>
        <p:sp>
          <p:nvSpPr>
            <p:cNvPr id="47" name="Oval 46"/>
            <p:cNvSpPr/>
            <p:nvPr/>
          </p:nvSpPr>
          <p:spPr>
            <a:xfrm>
              <a:off x="2705755" y="1753034"/>
              <a:ext cx="427951" cy="400299"/>
            </a:xfrm>
            <a:prstGeom prst="ellipse">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2830545" y="1877266"/>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8"/>
          <p:cNvGrpSpPr/>
          <p:nvPr/>
        </p:nvGrpSpPr>
        <p:grpSpPr>
          <a:xfrm>
            <a:off x="5058105" y="3819217"/>
            <a:ext cx="427951" cy="400299"/>
            <a:chOff x="2705755" y="1753034"/>
            <a:chExt cx="427951" cy="400299"/>
          </a:xfrm>
        </p:grpSpPr>
        <p:sp>
          <p:nvSpPr>
            <p:cNvPr id="50" name="Oval 49"/>
            <p:cNvSpPr/>
            <p:nvPr/>
          </p:nvSpPr>
          <p:spPr>
            <a:xfrm>
              <a:off x="2705755" y="1753034"/>
              <a:ext cx="427951" cy="400299"/>
            </a:xfrm>
            <a:prstGeom prst="ellipse">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2830545" y="1877266"/>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51"/>
          <p:cNvGrpSpPr/>
          <p:nvPr/>
        </p:nvGrpSpPr>
        <p:grpSpPr>
          <a:xfrm>
            <a:off x="5597041" y="3819779"/>
            <a:ext cx="427951" cy="400299"/>
            <a:chOff x="2705755" y="1753034"/>
            <a:chExt cx="427951" cy="400299"/>
          </a:xfrm>
        </p:grpSpPr>
        <p:sp>
          <p:nvSpPr>
            <p:cNvPr id="53" name="Oval 52"/>
            <p:cNvSpPr/>
            <p:nvPr/>
          </p:nvSpPr>
          <p:spPr>
            <a:xfrm>
              <a:off x="2705755" y="1753034"/>
              <a:ext cx="427951" cy="400299"/>
            </a:xfrm>
            <a:prstGeom prst="ellipse">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2830545" y="1877266"/>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Oval 54"/>
          <p:cNvSpPr/>
          <p:nvPr/>
        </p:nvSpPr>
        <p:spPr>
          <a:xfrm>
            <a:off x="6135430" y="3819779"/>
            <a:ext cx="427951" cy="400299"/>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260220" y="3944011"/>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687626" y="3819779"/>
            <a:ext cx="427951" cy="400299"/>
          </a:xfrm>
          <a:prstGeom prst="ellipse">
            <a:avLst/>
          </a:prstGeom>
          <a:solidFill>
            <a:srgbClr val="66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812416" y="3944011"/>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7212211" y="3819779"/>
            <a:ext cx="427951" cy="400299"/>
          </a:xfrm>
          <a:prstGeom prst="ellipse">
            <a:avLst/>
          </a:prstGeom>
          <a:solidFill>
            <a:srgbClr val="66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337001" y="3944011"/>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736796" y="3819779"/>
            <a:ext cx="427951" cy="400299"/>
          </a:xfrm>
          <a:prstGeom prst="ellipse">
            <a:avLst/>
          </a:prstGeom>
          <a:solidFill>
            <a:srgbClr val="66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7861586" y="3944011"/>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8247029" y="3819217"/>
            <a:ext cx="427951" cy="40029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1719605" y="4207163"/>
            <a:ext cx="731658" cy="338554"/>
          </a:xfrm>
          <a:prstGeom prst="rect">
            <a:avLst/>
          </a:prstGeom>
          <a:noFill/>
        </p:spPr>
        <p:txBody>
          <a:bodyPr wrap="square" rtlCol="0">
            <a:spAutoFit/>
          </a:bodyPr>
          <a:lstStyle/>
          <a:p>
            <a:r>
              <a:rPr lang="en-US" sz="1600" dirty="0" err="1" smtClean="0">
                <a:solidFill>
                  <a:schemeClr val="tx2"/>
                </a:solidFill>
              </a:rPr>
              <a:t>P1-01</a:t>
            </a:r>
          </a:p>
        </p:txBody>
      </p:sp>
      <p:sp>
        <p:nvSpPr>
          <p:cNvPr id="65" name="Oval 64"/>
          <p:cNvSpPr/>
          <p:nvPr/>
        </p:nvSpPr>
        <p:spPr>
          <a:xfrm>
            <a:off x="8371819" y="3943449"/>
            <a:ext cx="178915" cy="152400"/>
          </a:xfrm>
          <a:prstGeom prst="ellipse">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descr="GPS2.jpg"/>
          <p:cNvPicPr>
            <a:picLocks noChangeAspect="1"/>
          </p:cNvPicPr>
          <p:nvPr/>
        </p:nvPicPr>
        <p:blipFill>
          <a:blip r:embed="rId3" cstate="print">
            <a:extLst>
              <a:ext uri="{28A0092B-C50C-407E-A947-70E740481C1C}">
                <a14:useLocalDpi xmlns:mc="http://schemas.openxmlformats.org/markup-compatibility/2006" xmlns:mv="urn:schemas-microsoft-com:mac:vml" xmlns="" xmlns:a14="http://schemas.microsoft.com/office/drawing/2010/main" xmlns:p="http://schemas.openxmlformats.org/presentationml/2006/main" xmlns:r="http://schemas.openxmlformats.org/officeDocument/2006/relationships" xmlns:a="http://schemas.openxmlformats.org/drawingml/2006/main" val="0"/>
              </a:ext>
            </a:extLst>
          </a:blip>
          <a:stretch>
            <a:fillRect/>
          </a:stretch>
        </p:blipFill>
        <p:spPr>
          <a:xfrm rot="5400000">
            <a:off x="5688623" y="508977"/>
            <a:ext cx="2006600" cy="2667000"/>
          </a:xfrm>
          <a:prstGeom prst="rect">
            <a:avLst/>
          </a:prstGeom>
        </p:spPr>
      </p:pic>
      <p:sp>
        <p:nvSpPr>
          <p:cNvPr id="68" name="Rectangle 67"/>
          <p:cNvSpPr/>
          <p:nvPr/>
        </p:nvSpPr>
        <p:spPr>
          <a:xfrm>
            <a:off x="5515704" y="1764323"/>
            <a:ext cx="175847" cy="175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5515705" y="1949939"/>
            <a:ext cx="175847" cy="175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5525474" y="2125785"/>
            <a:ext cx="175847" cy="175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Elbow Connector 73"/>
          <p:cNvCxnSpPr>
            <a:stCxn id="5" idx="1"/>
          </p:cNvCxnSpPr>
          <p:nvPr/>
        </p:nvCxnSpPr>
        <p:spPr>
          <a:xfrm rot="10800000" flipH="1">
            <a:off x="1840477" y="2403233"/>
            <a:ext cx="3679136" cy="1615013"/>
          </a:xfrm>
          <a:prstGeom prst="bentConnector3">
            <a:avLst>
              <a:gd name="adj1" fmla="val -6213"/>
            </a:avLst>
          </a:prstGeom>
          <a:ln>
            <a:tailEnd type="none"/>
          </a:ln>
        </p:spPr>
        <p:style>
          <a:lnRef idx="2">
            <a:schemeClr val="accent1"/>
          </a:lnRef>
          <a:fillRef idx="0">
            <a:schemeClr val="accent1"/>
          </a:fillRef>
          <a:effectRef idx="1">
            <a:schemeClr val="accent1"/>
          </a:effectRef>
          <a:fontRef idx="minor">
            <a:schemeClr val="tx1"/>
          </a:fontRef>
        </p:style>
      </p:cxnSp>
      <p:cxnSp>
        <p:nvCxnSpPr>
          <p:cNvPr id="76" name="Elbow Connector 75"/>
          <p:cNvCxnSpPr>
            <a:stCxn id="27" idx="0"/>
            <a:endCxn id="70" idx="1"/>
          </p:cNvCxnSpPr>
          <p:nvPr/>
        </p:nvCxnSpPr>
        <p:spPr>
          <a:xfrm rot="5400000" flipH="1" flipV="1">
            <a:off x="3816018" y="1543823"/>
            <a:ext cx="1039569" cy="2379343"/>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Elbow Connector 79"/>
          <p:cNvCxnSpPr>
            <a:stCxn id="69" idx="1"/>
            <a:endCxn id="10" idx="0"/>
          </p:cNvCxnSpPr>
          <p:nvPr/>
        </p:nvCxnSpPr>
        <p:spPr>
          <a:xfrm rot="10800000" flipV="1">
            <a:off x="3683973" y="2037863"/>
            <a:ext cx="1831732" cy="1214852"/>
          </a:xfrm>
          <a:prstGeom prst="bentConnector2">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82" name="Elbow Connector 81"/>
          <p:cNvCxnSpPr>
            <a:stCxn id="68" idx="1"/>
            <a:endCxn id="12" idx="0"/>
          </p:cNvCxnSpPr>
          <p:nvPr/>
        </p:nvCxnSpPr>
        <p:spPr>
          <a:xfrm rot="10800000" flipV="1">
            <a:off x="4236170" y="1852247"/>
            <a:ext cx="1279535" cy="1400468"/>
          </a:xfrm>
          <a:prstGeom prst="bentConnector2">
            <a:avLst/>
          </a:prstGeom>
          <a:ln>
            <a:solidFill>
              <a:srgbClr val="008000"/>
            </a:solidFill>
          </a:ln>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5529385" y="2344617"/>
            <a:ext cx="136769" cy="1367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5535246" y="2145324"/>
            <a:ext cx="136769" cy="1367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5525477" y="1959709"/>
            <a:ext cx="136769" cy="136769"/>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5525477" y="1764324"/>
            <a:ext cx="136769" cy="136769"/>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rot="16200000">
            <a:off x="3184770" y="2754923"/>
            <a:ext cx="713154" cy="307777"/>
          </a:xfrm>
          <a:prstGeom prst="rect">
            <a:avLst/>
          </a:prstGeom>
          <a:noFill/>
        </p:spPr>
        <p:txBody>
          <a:bodyPr wrap="square" rtlCol="0">
            <a:spAutoFit/>
          </a:bodyPr>
          <a:lstStyle/>
          <a:p>
            <a:r>
              <a:rPr lang="en-US" sz="1400" b="1" dirty="0" err="1" smtClean="0">
                <a:solidFill>
                  <a:schemeClr val="tx2"/>
                </a:solidFill>
              </a:rPr>
              <a:t>TX</a:t>
            </a:r>
          </a:p>
        </p:txBody>
      </p:sp>
      <p:sp>
        <p:nvSpPr>
          <p:cNvPr id="88" name="Rectangle 87"/>
          <p:cNvSpPr/>
          <p:nvPr/>
        </p:nvSpPr>
        <p:spPr>
          <a:xfrm rot="16200000">
            <a:off x="4176358" y="2895084"/>
            <a:ext cx="434071" cy="307777"/>
          </a:xfrm>
          <a:prstGeom prst="rect">
            <a:avLst/>
          </a:prstGeom>
        </p:spPr>
        <p:txBody>
          <a:bodyPr wrap="none">
            <a:spAutoFit/>
          </a:bodyPr>
          <a:lstStyle/>
          <a:p>
            <a:r>
              <a:rPr lang="en-US" sz="1400" b="1" dirty="0" err="1">
                <a:solidFill>
                  <a:srgbClr val="424545"/>
                </a:solidFill>
              </a:rPr>
              <a:t>RX</a:t>
            </a:r>
            <a:endParaRPr lang="en-US"/>
          </a:p>
        </p:txBody>
      </p:sp>
      <p:sp>
        <p:nvSpPr>
          <p:cNvPr id="3" name="TextBox 2"/>
          <p:cNvSpPr txBox="1"/>
          <p:nvPr/>
        </p:nvSpPr>
        <p:spPr>
          <a:xfrm>
            <a:off x="381000" y="1006231"/>
            <a:ext cx="3028462" cy="707886"/>
          </a:xfrm>
          <a:prstGeom prst="rect">
            <a:avLst/>
          </a:prstGeom>
          <a:noFill/>
        </p:spPr>
        <p:txBody>
          <a:bodyPr wrap="square" rtlCol="0">
            <a:spAutoFit/>
          </a:bodyPr>
          <a:lstStyle/>
          <a:p>
            <a:r>
              <a:rPr lang="en-US" sz="2000" dirty="0" err="1" smtClean="0">
                <a:solidFill>
                  <a:schemeClr val="tx2"/>
                </a:solidFill>
              </a:rPr>
              <a:t>NOTE: RX	TX</a:t>
            </a:r>
          </a:p>
          <a:p>
            <a:r>
              <a:rPr lang="en-US" sz="2000" dirty="0" err="1">
                <a:solidFill>
                  <a:schemeClr val="tx2"/>
                </a:solidFill>
              </a:rPr>
              <a:t>            TX	RX</a:t>
            </a:r>
            <a:endParaRPr lang="en-US" sz="2000" dirty="0" err="1" smtClean="0">
              <a:solidFill>
                <a:schemeClr val="tx2"/>
              </a:solidFill>
            </a:endParaRPr>
          </a:p>
        </p:txBody>
      </p:sp>
      <p:cxnSp>
        <p:nvCxnSpPr>
          <p:cNvPr id="67" name="Straight Arrow Connector 66"/>
          <p:cNvCxnSpPr/>
          <p:nvPr/>
        </p:nvCxnSpPr>
        <p:spPr>
          <a:xfrm>
            <a:off x="1729154" y="1211385"/>
            <a:ext cx="527538"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a:off x="1715477" y="1520093"/>
            <a:ext cx="527538"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1356157398"/>
      </p:ext>
    </p:extLst>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Lesson 3-4:</a:t>
            </a:r>
            <a:br>
              <a:rPr lang="en-US" dirty="0"/>
            </a:br>
            <a:r>
              <a:rPr lang="en-US" dirty="0"/>
              <a:t>Reading GPS Data in a Java ME 8 Embedded Application </a:t>
            </a:r>
          </a:p>
        </p:txBody>
      </p:sp>
      <p:pic>
        <p:nvPicPr>
          <p:cNvPr id="3" name="Picture 2" descr="duke.png"/>
          <p:cNvPicPr>
            <a:picLocks noChangeAspect="1"/>
          </p:cNvPicPr>
          <p:nvPr/>
        </p:nvPicPr>
        <p:blipFill>
          <a:blip r:embed="rId4"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tretch>
            <a:fillRect/>
          </a:stretch>
        </p:blipFill>
        <p:spPr>
          <a:xfrm>
            <a:off x="5970005" y="1121816"/>
            <a:ext cx="3096238" cy="3096238"/>
          </a:xfrm>
          <a:prstGeom prst="rect">
            <a:avLst/>
          </a:prstGeom>
        </p:spPr>
      </p:pic>
    </p:spTree>
    <p:custDataLst>
      <p:tags r:id="rId1"/>
    </p:custDataLst>
    <p:extLst>
      <p:ext uri="{BB962C8B-B14F-4D97-AF65-F5344CB8AC3E}">
        <p14:creationId xmlns:mc="http://schemas.openxmlformats.org/markup-compatibility/2006" xmlns:mv="urn:schemas-microsoft-com:mac:vml" xmlns:p14="http://schemas.microsoft.com/office/powerpoint/2010/main" xmlns="" xmlns:p="http://schemas.openxmlformats.org/presentationml/2006/main" xmlns:r="http://schemas.openxmlformats.org/officeDocument/2006/relationships" xmlns:a="http://schemas.openxmlformats.org/drawingml/2006/main" val="86834320"/>
      </p:ext>
    </p:extLst>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The UART</a:t>
            </a:r>
          </a:p>
        </p:txBody>
      </p:sp>
      <p:sp>
        <p:nvSpPr>
          <p:cNvPr id="3" name="Content Placeholder 2"/>
          <p:cNvSpPr>
            <a:spLocks noGrp="1"/>
          </p:cNvSpPr>
          <p:nvPr>
            <p:ph sz="quarter" idx="12"/>
          </p:nvPr>
        </p:nvSpPr>
        <p:spPr/>
        <p:txBody>
          <a:bodyPr/>
          <a:lstStyle/>
          <a:p>
            <a:pPr marL="60325" lvl="1" indent="0">
              <a:buClr>
                <a:srgbClr val="FF0000"/>
              </a:buClr>
              <a:buNone/>
            </a:pPr>
            <a:r>
              <a:rPr lang="en-US" sz="2000" b="1" smtClean="0">
                <a:latin typeface="Courier New"/>
                <a:cs typeface="Courier New"/>
              </a:rPr>
              <a:t>UART uart = DeviceManager.open(40); //UART ID #</a:t>
            </a:r>
          </a:p>
          <a:p>
            <a:pPr marL="60325" indent="0">
              <a:buNone/>
            </a:pPr>
            <a:r>
              <a:rPr lang="en-US" b="1" smtClean="0">
                <a:latin typeface="Courier New"/>
                <a:cs typeface="Courier New"/>
              </a:rPr>
              <a:t>uart.setBaudRate(9600);</a:t>
            </a:r>
          </a:p>
          <a:p>
            <a:pPr marL="60325" indent="0">
              <a:buNone/>
            </a:pPr>
            <a:r>
              <a:rPr lang="en-US" b="1" smtClean="0">
                <a:latin typeface="Courier New"/>
                <a:cs typeface="Courier New"/>
              </a:rPr>
              <a:t>InputStream </a:t>
            </a:r>
            <a:r>
              <a:rPr lang="en-US" b="1">
                <a:latin typeface="Courier New"/>
                <a:cs typeface="Courier New"/>
              </a:rPr>
              <a:t>is = Channels.newInputStream(uart);</a:t>
            </a:r>
          </a:p>
          <a:p>
            <a:pPr marL="60325" indent="0">
              <a:buNone/>
            </a:pPr>
            <a:r>
              <a:rPr lang="en-US" b="1">
                <a:latin typeface="Courier New"/>
                <a:cs typeface="Courier New"/>
              </a:rPr>
              <a:t>InputStreamreader isr = new InputStreamReader(is);</a:t>
            </a:r>
          </a:p>
          <a:p>
            <a:pPr marL="60325" indent="0">
              <a:buNone/>
            </a:pPr>
            <a:r>
              <a:rPr lang="en-US" b="1">
                <a:latin typeface="Courier New"/>
                <a:cs typeface="Courier New"/>
              </a:rPr>
              <a:t>BufferedReader reader = new BufferedReader(isr);</a:t>
            </a:r>
          </a:p>
        </p:txBody>
      </p:sp>
      <p:sp>
        <p:nvSpPr>
          <p:cNvPr id="4" name="Text Placeholder 3"/>
          <p:cNvSpPr>
            <a:spLocks noGrp="1"/>
          </p:cNvSpPr>
          <p:nvPr>
            <p:ph type="body" sz="quarter" idx="13"/>
          </p:nvPr>
        </p:nvSpPr>
        <p:spPr/>
        <p:txBody>
          <a:bodyPr/>
          <a:lstStyle/>
          <a:p>
            <a:r>
              <a:rPr lang="en-US"/>
              <a:t>Getting a BufferedReader</a:t>
            </a:r>
          </a:p>
        </p:txBody>
      </p:sp>
    </p:spTree>
    <p:custDataLst>
      <p:tags r:id="rId1"/>
    </p:custDataLst>
    <p:extLst>
      <p:ext uri="{BB962C8B-B14F-4D97-AF65-F5344CB8AC3E}">
        <p14:creationId xmlns:mc="http://schemas.openxmlformats.org/markup-compatibility/2006" xmlns:mv="urn:schemas-microsoft-com:mac:vml" xmlns:p14="http://schemas.microsoft.com/office/powerpoint/2010/main" xmlns="" xmlns:p="http://schemas.openxmlformats.org/presentationml/2006/main" xmlns:r="http://schemas.openxmlformats.org/officeDocument/2006/relationships" xmlns:a="http://schemas.openxmlformats.org/drawingml/2006/main" val="3761571864"/>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 name="Picture 7" descr="Screen Shot 2014-10-27 at 5.44.50 PM.png"/>
          <p:cNvPicPr>
            <a:picLocks noChangeAspect="1"/>
          </p:cNvPicPr>
          <p:nvPr/>
        </p:nvPicPr>
        <p:blipFill>
          <a:blip r:embed="rId4"/>
          <a:stretch>
            <a:fillRect/>
          </a:stretch>
        </p:blipFill>
        <p:spPr>
          <a:xfrm>
            <a:off x="1124857" y="865127"/>
            <a:ext cx="6814457" cy="3629280"/>
          </a:xfrm>
          <a:prstGeom prst="rect">
            <a:avLst/>
          </a:prstGeom>
          <a:ln>
            <a:solidFill>
              <a:schemeClr val="bg2"/>
            </a:solidFill>
          </a:ln>
        </p:spPr>
      </p:pic>
      <p:sp>
        <p:nvSpPr>
          <p:cNvPr id="10" name="Title 1"/>
          <p:cNvSpPr>
            <a:spLocks noGrp="1"/>
          </p:cNvSpPr>
          <p:nvPr>
            <p:ph type="title"/>
          </p:nvPr>
        </p:nvSpPr>
        <p:spPr>
          <a:xfrm>
            <a:off x="804347" y="245539"/>
            <a:ext cx="8229589" cy="406395"/>
          </a:xfrm>
        </p:spPr>
        <p:txBody>
          <a:bodyPr/>
          <a:lstStyle/>
          <a:p>
            <a:r>
              <a:rPr lang="en-US" dirty="0" smtClean="0"/>
              <a:t>Raspberry Pi Hardware Components</a:t>
            </a:r>
            <a:endParaRPr lang="en-US" dirty="0"/>
          </a:p>
        </p:txBody>
      </p:sp>
    </p:spTree>
    <p:custDataLst>
      <p:tags r:id="rId1"/>
    </p:custData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UART Device Security</a:t>
            </a:r>
          </a:p>
        </p:txBody>
      </p:sp>
      <p:sp>
        <p:nvSpPr>
          <p:cNvPr id="3" name="Content Placeholder 2"/>
          <p:cNvSpPr>
            <a:spLocks noGrp="1"/>
          </p:cNvSpPr>
          <p:nvPr>
            <p:ph sz="quarter" idx="12"/>
          </p:nvPr>
        </p:nvSpPr>
        <p:spPr/>
        <p:txBody>
          <a:bodyPr/>
          <a:lstStyle/>
          <a:p>
            <a:r>
              <a:rPr lang="en-US"/>
              <a:t>Need to add API permission</a:t>
            </a:r>
          </a:p>
          <a:p>
            <a:pPr lvl="1"/>
            <a:r>
              <a:rPr lang="en-US"/>
              <a:t>Application Descriptor</a:t>
            </a:r>
          </a:p>
          <a:p>
            <a:pPr lvl="1"/>
            <a:r>
              <a:rPr lang="en-US"/>
              <a:t>Permission</a:t>
            </a:r>
          </a:p>
          <a:p>
            <a:pPr lvl="2"/>
            <a:r>
              <a:rPr lang="en-US" b="1">
                <a:latin typeface="Courier New"/>
                <a:cs typeface="Courier New"/>
              </a:rPr>
              <a:t>jdk.dio.DeviceMgmtPermission</a:t>
            </a:r>
          </a:p>
          <a:p>
            <a:pPr lvl="1"/>
            <a:r>
              <a:rPr lang="en-US"/>
              <a:t>Protected resource name</a:t>
            </a:r>
          </a:p>
          <a:p>
            <a:pPr lvl="2"/>
            <a:r>
              <a:rPr lang="en-US" b="1">
                <a:latin typeface="Courier New"/>
                <a:cs typeface="Courier New"/>
              </a:rPr>
              <a:t>*:*</a:t>
            </a:r>
          </a:p>
          <a:p>
            <a:pPr lvl="1"/>
            <a:r>
              <a:rPr lang="en-US"/>
              <a:t>Actions requested</a:t>
            </a:r>
          </a:p>
          <a:p>
            <a:pPr lvl="2"/>
            <a:r>
              <a:rPr lang="en-US" b="1">
                <a:latin typeface="Courier New"/>
                <a:cs typeface="Courier New"/>
              </a:rPr>
              <a:t>open</a:t>
            </a:r>
          </a:p>
        </p:txBody>
      </p:sp>
    </p:spTree>
    <p:custDataLst>
      <p:tags r:id="rId1"/>
    </p:custDataLst>
    <p:extLst>
      <p:ext uri="{BB962C8B-B14F-4D97-AF65-F5344CB8AC3E}">
        <p14:creationId xmlns:mc="http://schemas.openxmlformats.org/markup-compatibility/2006" xmlns:mv="urn:schemas-microsoft-com:mac:vml" xmlns:p14="http://schemas.microsoft.com/office/powerpoint/2010/main" xmlns="" xmlns:p="http://schemas.openxmlformats.org/presentationml/2006/main" xmlns:r="http://schemas.openxmlformats.org/officeDocument/2006/relationships" xmlns:a="http://schemas.openxmlformats.org/drawingml/2006/main" val="818356435"/>
      </p:ext>
    </p:extLst>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Reading GPS Data</a:t>
            </a:r>
          </a:p>
        </p:txBody>
      </p:sp>
      <p:sp>
        <p:nvSpPr>
          <p:cNvPr id="3" name="Content Placeholder 2"/>
          <p:cNvSpPr>
            <a:spLocks noGrp="1"/>
          </p:cNvSpPr>
          <p:nvPr>
            <p:ph sz="quarter" idx="12"/>
          </p:nvPr>
        </p:nvSpPr>
        <p:spPr/>
        <p:txBody>
          <a:bodyPr/>
          <a:lstStyle/>
          <a:p>
            <a:r>
              <a:rPr lang="en-US"/>
              <a:t>All data lines start with $</a:t>
            </a:r>
          </a:p>
          <a:p>
            <a:pPr lvl="1"/>
            <a:r>
              <a:rPr lang="en-US"/>
              <a:t>Read lines until we get one with the right start character</a:t>
            </a:r>
          </a:p>
          <a:p>
            <a:r>
              <a:rPr lang="en-US"/>
              <a:t>Check the talker is GP</a:t>
            </a:r>
          </a:p>
          <a:p>
            <a:r>
              <a:rPr lang="en-US"/>
              <a:t>Test for the correct type (GGA or VTG)</a:t>
            </a:r>
          </a:p>
          <a:p>
            <a:r>
              <a:rPr lang="en-US"/>
              <a:t>Decode comma separated values</a:t>
            </a:r>
          </a:p>
          <a:p>
            <a:r>
              <a:rPr lang="en-US"/>
              <a:t>Data appears to be easily corrupted</a:t>
            </a:r>
          </a:p>
          <a:p>
            <a:pPr lvl="1"/>
            <a:r>
              <a:rPr lang="en-US"/>
              <a:t>Short reads, $ in middle of line, not enough fields</a:t>
            </a:r>
          </a:p>
          <a:p>
            <a:pPr lvl="1"/>
            <a:r>
              <a:rPr lang="en-US"/>
              <a:t>Repeat reads until valid data extracted</a:t>
            </a:r>
          </a:p>
        </p:txBody>
      </p:sp>
    </p:spTree>
    <p:custDataLst>
      <p:tags r:id="rId1"/>
    </p:custDataLst>
    <p:extLst>
      <p:ext uri="{BB962C8B-B14F-4D97-AF65-F5344CB8AC3E}">
        <p14:creationId xmlns:mc="http://schemas.openxmlformats.org/markup-compatibility/2006" xmlns:mv="urn:schemas-microsoft-com:mac:vml" xmlns:p14="http://schemas.microsoft.com/office/powerpoint/2010/main" xmlns="" xmlns:p="http://schemas.openxmlformats.org/presentationml/2006/main" xmlns:r="http://schemas.openxmlformats.org/officeDocument/2006/relationships" xmlns:a="http://schemas.openxmlformats.org/drawingml/2006/main" val="903558453"/>
      </p:ext>
    </p:extLst>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Lesson 3-5:</a:t>
            </a:r>
            <a:br>
              <a:rPr lang="en-US" dirty="0"/>
            </a:br>
            <a:r>
              <a:rPr lang="en-US" dirty="0"/>
              <a:t>Saving GPS Data in the Record Management System</a:t>
            </a:r>
          </a:p>
        </p:txBody>
      </p:sp>
      <p:pic>
        <p:nvPicPr>
          <p:cNvPr id="3" name="Picture 2" descr="duke.png"/>
          <p:cNvPicPr>
            <a:picLocks noChangeAspect="1"/>
          </p:cNvPicPr>
          <p:nvPr/>
        </p:nvPicPr>
        <p:blipFill>
          <a:blip r:embed="rId4"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tretch>
            <a:fillRect/>
          </a:stretch>
        </p:blipFill>
        <p:spPr>
          <a:xfrm>
            <a:off x="5970005" y="1121816"/>
            <a:ext cx="3096238" cy="3096238"/>
          </a:xfrm>
          <a:prstGeom prst="rect">
            <a:avLst/>
          </a:prstGeom>
        </p:spPr>
      </p:pic>
    </p:spTree>
    <p:custDataLst>
      <p:tags r:id="rId1"/>
    </p:custDataLst>
    <p:extLst>
      <p:ext uri="{BB962C8B-B14F-4D97-AF65-F5344CB8AC3E}">
        <p14:creationId xmlns:mc="http://schemas.openxmlformats.org/markup-compatibility/2006" xmlns:mv="urn:schemas-microsoft-com:mac:vml" xmlns:p14="http://schemas.microsoft.com/office/powerpoint/2010/main" xmlns="" xmlns:p="http://schemas.openxmlformats.org/presentationml/2006/main" xmlns:r="http://schemas.openxmlformats.org/officeDocument/2006/relationships" xmlns:a="http://schemas.openxmlformats.org/drawingml/2006/main" val="86834320"/>
      </p:ext>
    </p:extLst>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27" name="Picture 3" descr="C:\Users\tmcginn\Documents\Curr Devel\RaspberryPi_OBEs\Video\ClipArt\cnt731405.gif"/>
          <p:cNvPicPr>
            <a:picLocks noChangeAspect="1" noChangeArrowheads="1"/>
          </p:cNvPicPr>
          <p:nvPr/>
        </p:nvPicPr>
        <p:blipFill>
          <a:blip r:embed="rId4" cstate="print"/>
          <a:srcRect/>
          <a:stretch>
            <a:fillRect/>
          </a:stretch>
        </p:blipFill>
        <p:spPr bwMode="auto">
          <a:xfrm>
            <a:off x="3334515" y="1427040"/>
            <a:ext cx="285750" cy="540068"/>
          </a:xfrm>
          <a:prstGeom prst="rect">
            <a:avLst/>
          </a:prstGeom>
          <a:noFill/>
        </p:spPr>
      </p:pic>
      <p:grpSp>
        <p:nvGrpSpPr>
          <p:cNvPr id="3" name="Group 9"/>
          <p:cNvGrpSpPr/>
          <p:nvPr/>
        </p:nvGrpSpPr>
        <p:grpSpPr>
          <a:xfrm>
            <a:off x="6707103" y="1419308"/>
            <a:ext cx="1645920" cy="1645920"/>
            <a:chOff x="6821404" y="2712704"/>
            <a:chExt cx="1645920" cy="1645920"/>
          </a:xfrm>
        </p:grpSpPr>
        <p:pic>
          <p:nvPicPr>
            <p:cNvPr id="1030" name="Picture 6" descr="C:\Users\tmcginn\Documents\Curr Devel\RaspberryPi_OBEs\Video\ClipArt\cnt1661723.gif"/>
            <p:cNvPicPr>
              <a:picLocks noChangeAspect="1" noChangeArrowheads="1"/>
            </p:cNvPicPr>
            <p:nvPr/>
          </p:nvPicPr>
          <p:blipFill>
            <a:blip r:embed="rId5" cstate="print"/>
            <a:srcRect/>
            <a:stretch>
              <a:fillRect/>
            </a:stretch>
          </p:blipFill>
          <p:spPr bwMode="auto">
            <a:xfrm>
              <a:off x="6821404" y="2712704"/>
              <a:ext cx="1645920" cy="1645920"/>
            </a:xfrm>
            <a:prstGeom prst="rect">
              <a:avLst/>
            </a:prstGeom>
            <a:noFill/>
          </p:spPr>
        </p:pic>
        <p:pic>
          <p:nvPicPr>
            <p:cNvPr id="1031" name="Picture 7" descr="C:\Users\tmcginn\Documents\Curr Devel\RaspberryPi_OBEs\Video\ClipArt\cnt204602.gif"/>
            <p:cNvPicPr>
              <a:picLocks noChangeAspect="1" noChangeArrowheads="1"/>
            </p:cNvPicPr>
            <p:nvPr/>
          </p:nvPicPr>
          <p:blipFill>
            <a:blip r:embed="rId6" cstate="print"/>
            <a:srcRect/>
            <a:stretch>
              <a:fillRect/>
            </a:stretch>
          </p:blipFill>
          <p:spPr bwMode="auto">
            <a:xfrm>
              <a:off x="7086516" y="2939883"/>
              <a:ext cx="624840" cy="868680"/>
            </a:xfrm>
            <a:prstGeom prst="rect">
              <a:avLst/>
            </a:prstGeom>
            <a:noFill/>
          </p:spPr>
        </p:pic>
      </p:grpSp>
      <p:grpSp>
        <p:nvGrpSpPr>
          <p:cNvPr id="4" name="Group 12"/>
          <p:cNvGrpSpPr/>
          <p:nvPr/>
        </p:nvGrpSpPr>
        <p:grpSpPr>
          <a:xfrm>
            <a:off x="977593" y="1407906"/>
            <a:ext cx="2188412" cy="1657350"/>
            <a:chOff x="3194384" y="1860216"/>
            <a:chExt cx="2188412" cy="1657350"/>
          </a:xfrm>
        </p:grpSpPr>
        <p:sp>
          <p:nvSpPr>
            <p:cNvPr id="11" name="Rectangle 10"/>
            <p:cNvSpPr/>
            <p:nvPr/>
          </p:nvSpPr>
          <p:spPr>
            <a:xfrm>
              <a:off x="3398921" y="1870910"/>
              <a:ext cx="439154" cy="655720"/>
            </a:xfrm>
            <a:prstGeom prst="rect">
              <a:avLst/>
            </a:prstGeom>
            <a:solidFill>
              <a:srgbClr val="B3B3B3"/>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tmcginn\Documents\Curr Devel\RaspberryPi_OBEs\Video\ClipArt\cnt204170.gif"/>
            <p:cNvPicPr>
              <a:picLocks noChangeAspect="1" noChangeArrowheads="1"/>
            </p:cNvPicPr>
            <p:nvPr/>
          </p:nvPicPr>
          <p:blipFill>
            <a:blip r:embed="rId7" cstate="print"/>
            <a:srcRect/>
            <a:stretch>
              <a:fillRect/>
            </a:stretch>
          </p:blipFill>
          <p:spPr bwMode="auto">
            <a:xfrm>
              <a:off x="3453983" y="1860216"/>
              <a:ext cx="1928813" cy="1657350"/>
            </a:xfrm>
            <a:prstGeom prst="rect">
              <a:avLst/>
            </a:prstGeom>
            <a:noFill/>
          </p:spPr>
        </p:pic>
        <p:sp>
          <p:nvSpPr>
            <p:cNvPr id="12" name="Curved Right Arrow 11"/>
            <p:cNvSpPr/>
            <p:nvPr/>
          </p:nvSpPr>
          <p:spPr>
            <a:xfrm>
              <a:off x="3194384" y="1864892"/>
              <a:ext cx="192505" cy="150395"/>
            </a:xfrm>
            <a:prstGeom prst="curvedRightArrow">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 name="Group 13"/>
          <p:cNvGrpSpPr/>
          <p:nvPr/>
        </p:nvGrpSpPr>
        <p:grpSpPr>
          <a:xfrm>
            <a:off x="4405970" y="1306164"/>
            <a:ext cx="505535" cy="1042988"/>
            <a:chOff x="5499268" y="3202990"/>
            <a:chExt cx="505535" cy="1042988"/>
          </a:xfrm>
        </p:grpSpPr>
        <p:pic>
          <p:nvPicPr>
            <p:cNvPr id="1032" name="Picture 8" descr="C:\Users\tmcginn\Documents\Curr Devel\RaspberryPi_OBEs\Video\ClipArt\cnt205154.gif"/>
            <p:cNvPicPr>
              <a:picLocks noChangeAspect="1" noChangeArrowheads="1"/>
            </p:cNvPicPr>
            <p:nvPr/>
          </p:nvPicPr>
          <p:blipFill>
            <a:blip r:embed="rId8" cstate="print"/>
            <a:srcRect/>
            <a:stretch>
              <a:fillRect/>
            </a:stretch>
          </p:blipFill>
          <p:spPr bwMode="auto">
            <a:xfrm>
              <a:off x="5569034" y="3202990"/>
              <a:ext cx="435769" cy="1042988"/>
            </a:xfrm>
            <a:prstGeom prst="rect">
              <a:avLst/>
            </a:prstGeom>
            <a:noFill/>
          </p:spPr>
        </p:pic>
        <p:pic>
          <p:nvPicPr>
            <p:cNvPr id="1028" name="Picture 4" descr="C:\Users\tmcginn\Documents\Curr Devel\RaspberryPi_OBEs\Video\ClipArt\cnt205153.gif"/>
            <p:cNvPicPr>
              <a:picLocks noChangeAspect="1" noChangeArrowheads="1"/>
            </p:cNvPicPr>
            <p:nvPr/>
          </p:nvPicPr>
          <p:blipFill>
            <a:blip r:embed="rId9" cstate="print"/>
            <a:srcRect/>
            <a:stretch>
              <a:fillRect/>
            </a:stretch>
          </p:blipFill>
          <p:spPr bwMode="auto">
            <a:xfrm>
              <a:off x="5499268" y="3391737"/>
              <a:ext cx="252413" cy="226219"/>
            </a:xfrm>
            <a:prstGeom prst="rect">
              <a:avLst/>
            </a:prstGeom>
            <a:noFill/>
          </p:spPr>
        </p:pic>
      </p:grpSp>
      <p:sp>
        <p:nvSpPr>
          <p:cNvPr id="15" name="Right Arrow 14"/>
          <p:cNvSpPr/>
          <p:nvPr/>
        </p:nvSpPr>
        <p:spPr>
          <a:xfrm>
            <a:off x="3316388" y="2279984"/>
            <a:ext cx="3392906" cy="397042"/>
          </a:xfrm>
          <a:prstGeom prst="rightArrow">
            <a:avLst/>
          </a:prstGeom>
          <a:solidFill>
            <a:srgbClr val="8BA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625573" y="3571631"/>
            <a:ext cx="7260493" cy="646331"/>
          </a:xfrm>
          <a:prstGeom prst="rect">
            <a:avLst/>
          </a:prstGeom>
          <a:noFill/>
        </p:spPr>
        <p:txBody>
          <a:bodyPr wrap="square" rtlCol="0">
            <a:spAutoFit/>
          </a:bodyPr>
          <a:lstStyle/>
          <a:p>
            <a:r>
              <a:rPr lang="en-US" dirty="0" smtClean="0">
                <a:solidFill>
                  <a:schemeClr val="tx2"/>
                </a:solidFill>
              </a:rPr>
              <a:t>In this course, you will build a prototype of an embedded device to collect, store, analyze and share data from a shipping container.</a:t>
            </a:r>
          </a:p>
        </p:txBody>
      </p:sp>
      <p:pic>
        <p:nvPicPr>
          <p:cNvPr id="1034" name="Picture 10" descr="C:\Users\tmcginn\Documents\Curr Devel\RaspberryPi_OBEs\Video\ClipArt\Raspberry-Pi-2.jpg"/>
          <p:cNvPicPr>
            <a:picLocks noChangeAspect="1" noChangeArrowheads="1"/>
          </p:cNvPicPr>
          <p:nvPr/>
        </p:nvPicPr>
        <p:blipFill>
          <a:blip r:embed="rId10" cstate="print"/>
          <a:srcRect/>
          <a:stretch>
            <a:fillRect/>
          </a:stretch>
        </p:blipFill>
        <p:spPr bwMode="auto">
          <a:xfrm>
            <a:off x="671787" y="3555021"/>
            <a:ext cx="975360" cy="523875"/>
          </a:xfrm>
          <a:prstGeom prst="rect">
            <a:avLst/>
          </a:prstGeom>
          <a:noFill/>
        </p:spPr>
      </p:pic>
      <p:sp>
        <p:nvSpPr>
          <p:cNvPr id="21" name="TextBox 20"/>
          <p:cNvSpPr txBox="1"/>
          <p:nvPr/>
        </p:nvSpPr>
        <p:spPr>
          <a:xfrm>
            <a:off x="734648" y="1047267"/>
            <a:ext cx="1300356" cy="276999"/>
          </a:xfrm>
          <a:prstGeom prst="rect">
            <a:avLst/>
          </a:prstGeom>
          <a:noFill/>
        </p:spPr>
        <p:txBody>
          <a:bodyPr wrap="none" rtlCol="0">
            <a:spAutoFit/>
          </a:bodyPr>
          <a:lstStyle/>
          <a:p>
            <a:r>
              <a:rPr lang="en-US" sz="1200" dirty="0" smtClean="0">
                <a:solidFill>
                  <a:schemeClr val="tx2"/>
                </a:solidFill>
              </a:rPr>
              <a:t>Door open/close</a:t>
            </a:r>
          </a:p>
        </p:txBody>
      </p:sp>
      <p:sp>
        <p:nvSpPr>
          <p:cNvPr id="22" name="TextBox 21"/>
          <p:cNvSpPr txBox="1"/>
          <p:nvPr/>
        </p:nvSpPr>
        <p:spPr>
          <a:xfrm>
            <a:off x="2911235" y="887060"/>
            <a:ext cx="1046056" cy="461665"/>
          </a:xfrm>
          <a:prstGeom prst="rect">
            <a:avLst/>
          </a:prstGeom>
          <a:noFill/>
        </p:spPr>
        <p:txBody>
          <a:bodyPr wrap="none" rtlCol="0">
            <a:spAutoFit/>
          </a:bodyPr>
          <a:lstStyle/>
          <a:p>
            <a:pPr algn="ctr"/>
            <a:r>
              <a:rPr lang="en-US" sz="1200" dirty="0" smtClean="0">
                <a:solidFill>
                  <a:schemeClr val="tx2"/>
                </a:solidFill>
              </a:rPr>
              <a:t>Pressure/</a:t>
            </a:r>
            <a:br>
              <a:rPr lang="en-US" sz="1200" dirty="0" smtClean="0">
                <a:solidFill>
                  <a:schemeClr val="tx2"/>
                </a:solidFill>
              </a:rPr>
            </a:br>
            <a:r>
              <a:rPr lang="en-US" sz="1200" dirty="0" smtClean="0">
                <a:solidFill>
                  <a:schemeClr val="tx2"/>
                </a:solidFill>
              </a:rPr>
              <a:t>Temperature</a:t>
            </a:r>
          </a:p>
        </p:txBody>
      </p:sp>
      <p:sp>
        <p:nvSpPr>
          <p:cNvPr id="23" name="TextBox 22"/>
          <p:cNvSpPr txBox="1"/>
          <p:nvPr/>
        </p:nvSpPr>
        <p:spPr>
          <a:xfrm>
            <a:off x="4353180" y="883148"/>
            <a:ext cx="806631" cy="461665"/>
          </a:xfrm>
          <a:prstGeom prst="rect">
            <a:avLst/>
          </a:prstGeom>
          <a:noFill/>
        </p:spPr>
        <p:txBody>
          <a:bodyPr wrap="none" rtlCol="0">
            <a:spAutoFit/>
          </a:bodyPr>
          <a:lstStyle/>
          <a:p>
            <a:pPr algn="ctr"/>
            <a:r>
              <a:rPr lang="en-US" sz="1200" dirty="0" smtClean="0">
                <a:solidFill>
                  <a:schemeClr val="tx2"/>
                </a:solidFill>
              </a:rPr>
              <a:t>Location/</a:t>
            </a:r>
            <a:br>
              <a:rPr lang="en-US" sz="1200" dirty="0" smtClean="0">
                <a:solidFill>
                  <a:schemeClr val="tx2"/>
                </a:solidFill>
              </a:rPr>
            </a:br>
            <a:r>
              <a:rPr lang="en-US" sz="1200" dirty="0" smtClean="0">
                <a:solidFill>
                  <a:schemeClr val="tx2"/>
                </a:solidFill>
              </a:rPr>
              <a:t>Altitude</a:t>
            </a:r>
          </a:p>
        </p:txBody>
      </p:sp>
      <p:sp>
        <p:nvSpPr>
          <p:cNvPr id="26" name="TextBox 25"/>
          <p:cNvSpPr txBox="1"/>
          <p:nvPr/>
        </p:nvSpPr>
        <p:spPr>
          <a:xfrm>
            <a:off x="6787560" y="1058993"/>
            <a:ext cx="1120820" cy="276999"/>
          </a:xfrm>
          <a:prstGeom prst="rect">
            <a:avLst/>
          </a:prstGeom>
          <a:noFill/>
        </p:spPr>
        <p:txBody>
          <a:bodyPr wrap="none" rtlCol="0">
            <a:spAutoFit/>
          </a:bodyPr>
          <a:lstStyle/>
          <a:p>
            <a:r>
              <a:rPr lang="en-US" sz="1200" dirty="0" smtClean="0">
                <a:solidFill>
                  <a:schemeClr val="tx2"/>
                </a:solidFill>
              </a:rPr>
              <a:t>Client Display</a:t>
            </a:r>
          </a:p>
        </p:txBody>
      </p:sp>
      <p:pic>
        <p:nvPicPr>
          <p:cNvPr id="1035" name="Picture 11" descr="C:\Users\tmcginn\Documents\Curr Devel\RaspberryPi_OBEs\Video\ClipArt\cnt1827106.png"/>
          <p:cNvPicPr>
            <a:picLocks noChangeAspect="1" noChangeArrowheads="1"/>
          </p:cNvPicPr>
          <p:nvPr/>
        </p:nvPicPr>
        <p:blipFill>
          <a:blip r:embed="rId11" cstate="print"/>
          <a:srcRect/>
          <a:stretch>
            <a:fillRect/>
          </a:stretch>
        </p:blipFill>
        <p:spPr bwMode="auto">
          <a:xfrm>
            <a:off x="5369902" y="1337286"/>
            <a:ext cx="952500" cy="952500"/>
          </a:xfrm>
          <a:prstGeom prst="rect">
            <a:avLst/>
          </a:prstGeom>
          <a:noFill/>
        </p:spPr>
      </p:pic>
      <p:sp>
        <p:nvSpPr>
          <p:cNvPr id="28" name="TextBox 27"/>
          <p:cNvSpPr txBox="1"/>
          <p:nvPr/>
        </p:nvSpPr>
        <p:spPr>
          <a:xfrm>
            <a:off x="5545010" y="1066807"/>
            <a:ext cx="721672" cy="276999"/>
          </a:xfrm>
          <a:prstGeom prst="rect">
            <a:avLst/>
          </a:prstGeom>
          <a:noFill/>
        </p:spPr>
        <p:txBody>
          <a:bodyPr wrap="none" rtlCol="0">
            <a:spAutoFit/>
          </a:bodyPr>
          <a:lstStyle/>
          <a:p>
            <a:r>
              <a:rPr lang="en-US" sz="1200" dirty="0" smtClean="0">
                <a:solidFill>
                  <a:schemeClr val="tx2"/>
                </a:solidFill>
              </a:rPr>
              <a:t>Storage</a:t>
            </a:r>
          </a:p>
        </p:txBody>
      </p:sp>
      <p:sp>
        <p:nvSpPr>
          <p:cNvPr id="2" name="Rectangle 1"/>
          <p:cNvSpPr/>
          <p:nvPr/>
        </p:nvSpPr>
        <p:spPr>
          <a:xfrm>
            <a:off x="4028194" y="815000"/>
            <a:ext cx="2322135" cy="1667906"/>
          </a:xfrm>
          <a:prstGeom prst="rect">
            <a:avLst/>
          </a:prstGeom>
          <a:noFill/>
          <a:ln>
            <a:solidFill>
              <a:srgbClr val="FF14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247460" y="521111"/>
            <a:ext cx="1057864" cy="276999"/>
          </a:xfrm>
          <a:prstGeom prst="rect">
            <a:avLst/>
          </a:prstGeom>
          <a:noFill/>
        </p:spPr>
        <p:txBody>
          <a:bodyPr wrap="none" rtlCol="0">
            <a:spAutoFit/>
          </a:bodyPr>
          <a:lstStyle/>
          <a:p>
            <a:r>
              <a:rPr lang="en-US" sz="1200" b="1" i="1" dirty="0" err="1" smtClean="0">
                <a:solidFill>
                  <a:srgbClr val="3366FF"/>
                </a:solidFill>
              </a:rPr>
              <a:t>GPS, UART</a:t>
            </a:r>
          </a:p>
        </p:txBody>
      </p:sp>
      <p:sp>
        <p:nvSpPr>
          <p:cNvPr id="29" name="TextBox 28"/>
          <p:cNvSpPr txBox="1"/>
          <p:nvPr/>
        </p:nvSpPr>
        <p:spPr>
          <a:xfrm>
            <a:off x="5648949" y="533958"/>
            <a:ext cx="564715" cy="276999"/>
          </a:xfrm>
          <a:prstGeom prst="rect">
            <a:avLst/>
          </a:prstGeom>
          <a:noFill/>
        </p:spPr>
        <p:txBody>
          <a:bodyPr wrap="none" rtlCol="0">
            <a:spAutoFit/>
          </a:bodyPr>
          <a:lstStyle/>
          <a:p>
            <a:r>
              <a:rPr lang="en-US" sz="1200" b="1" i="1" dirty="0" err="1" smtClean="0">
                <a:solidFill>
                  <a:srgbClr val="3366FF"/>
                </a:solidFill>
              </a:rPr>
              <a:t>RMS</a:t>
            </a:r>
          </a:p>
        </p:txBody>
      </p:sp>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818586979"/>
      </p:ext>
    </p:extLst>
  </p:cSld>
  <p:clrMapOvr>
    <a:masterClrMapping/>
  </p:clrMapOvr>
  <p:transition spd="med">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itle 1"/>
          <p:cNvSpPr>
            <a:spLocks noGrp="1"/>
          </p:cNvSpPr>
          <p:nvPr>
            <p:ph type="title"/>
          </p:nvPr>
        </p:nvSpPr>
        <p:spPr>
          <a:xfrm>
            <a:off x="804347" y="245539"/>
            <a:ext cx="8229586" cy="406395"/>
          </a:xfrm>
        </p:spPr>
        <p:txBody>
          <a:bodyPr/>
          <a:lstStyle/>
          <a:p>
            <a:r>
              <a:rPr lang="en-US" dirty="0"/>
              <a:t>Our Midlet suite</a:t>
            </a:r>
          </a:p>
        </p:txBody>
      </p:sp>
      <p:graphicFrame>
        <p:nvGraphicFramePr>
          <p:cNvPr id="10" name="Content Placeholder 9"/>
          <p:cNvGraphicFramePr>
            <a:graphicFrameLocks noGrp="1"/>
          </p:cNvGraphicFramePr>
          <p:nvPr>
            <p:ph sz="quarter" idx="12"/>
            <p:extLst>
              <p:ext uri="{D42A27DB-BD31-4B8C-83A1-F6EECF244321}">
                <p14:mod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492091116"/>
              </p:ext>
            </p:extLst>
          </p:nvPr>
        </p:nvGraphicFramePr>
        <p:xfrm>
          <a:off x="804347" y="1155917"/>
          <a:ext cx="8229600" cy="3240823"/>
        </p:xfrm>
        <a:graphic>
          <a:graphicData uri="http://schemas.openxmlformats.org/drawingml/2006/diagram">
            <a:relIds xmlns:dgm="http://schemas.openxmlformats.org/drawingml/2006/diagram" xmlns:r="http://schemas.openxmlformats.org/officeDocument/2006/relationships" r:dm="rId2" r:lo="rId3" r:qs="rId4" r:cs="rId5"/>
          </a:graphicData>
        </a:graphic>
      </p:graphicFrame>
      <p:pic>
        <p:nvPicPr>
          <p:cNvPr id="15" name="Picture 10" descr="C:\Users\tmcginn\Documents\Curr Devel\RaspberryPi_OBEs\Video\ClipArt\Raspberry-Pi-2.jpg"/>
          <p:cNvPicPr>
            <a:picLocks noChangeAspect="1" noChangeArrowheads="1"/>
          </p:cNvPicPr>
          <p:nvPr/>
        </p:nvPicPr>
        <p:blipFill>
          <a:blip r:embed="rId7" cstate="print"/>
          <a:srcRect/>
          <a:stretch>
            <a:fillRect/>
          </a:stretch>
        </p:blipFill>
        <p:spPr bwMode="auto">
          <a:xfrm>
            <a:off x="923247" y="2264418"/>
            <a:ext cx="975360" cy="523875"/>
          </a:xfrm>
          <a:prstGeom prst="rect">
            <a:avLst/>
          </a:prstGeom>
          <a:noFill/>
        </p:spPr>
      </p:pic>
      <p:cxnSp>
        <p:nvCxnSpPr>
          <p:cNvPr id="14" name="Straight Arrow Connector 13"/>
          <p:cNvCxnSpPr>
            <a:endCxn id="17" idx="2"/>
          </p:cNvCxnSpPr>
          <p:nvPr/>
        </p:nvCxnSpPr>
        <p:spPr>
          <a:xfrm flipV="1">
            <a:off x="3452501" y="2390514"/>
            <a:ext cx="320548" cy="2220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7" idx="3"/>
          </p:cNvCxnSpPr>
          <p:nvPr/>
        </p:nvCxnSpPr>
        <p:spPr>
          <a:xfrm flipH="1">
            <a:off x="3452501" y="2713803"/>
            <a:ext cx="623883" cy="464113"/>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773049" y="1933314"/>
            <a:ext cx="2071302" cy="91440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Sensor data in</a:t>
            </a:r>
          </a:p>
          <a:p>
            <a:pPr algn="ctr"/>
            <a:r>
              <a:rPr lang="en-US" sz="1200" dirty="0" smtClean="0"/>
              <a:t>RMS </a:t>
            </a:r>
            <a:r>
              <a:rPr lang="en-US" sz="1200" dirty="0" err="1" smtClean="0"/>
              <a:t>RecordStore</a:t>
            </a:r>
            <a:endParaRPr lang="en-US" sz="1200" dirty="0"/>
          </a:p>
        </p:txBody>
      </p:sp>
      <p:cxnSp>
        <p:nvCxnSpPr>
          <p:cNvPr id="35" name="Straight Arrow Connector 34"/>
          <p:cNvCxnSpPr/>
          <p:nvPr/>
        </p:nvCxnSpPr>
        <p:spPr>
          <a:xfrm flipH="1">
            <a:off x="3452501" y="2788293"/>
            <a:ext cx="967099" cy="107504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3"/>
          </p:nvPr>
        </p:nvSpPr>
        <p:spPr/>
        <p:txBody>
          <a:bodyPr/>
          <a:lstStyle/>
          <a:p>
            <a:r>
              <a:rPr lang="en-US"/>
              <a:t>Stores and retrieves sensor data</a:t>
            </a:r>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602586013"/>
      </p:ext>
    </p:extLst>
  </p:cSld>
  <p:clrMapOvr>
    <a:masterClrMapping/>
  </p:clrMapOvr>
  <p:transition spd="med">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Record Management System (RMS) Overview</a:t>
            </a:r>
          </a:p>
        </p:txBody>
      </p:sp>
      <p:sp>
        <p:nvSpPr>
          <p:cNvPr id="3" name="Content Placeholder 2"/>
          <p:cNvSpPr>
            <a:spLocks noGrp="1"/>
          </p:cNvSpPr>
          <p:nvPr>
            <p:ph sz="quarter" idx="12"/>
          </p:nvPr>
        </p:nvSpPr>
        <p:spPr/>
        <p:txBody>
          <a:bodyPr/>
          <a:lstStyle/>
          <a:p>
            <a:r>
              <a:rPr lang="en-US"/>
              <a:t>Java ME does not rely on being able to store data in files</a:t>
            </a:r>
          </a:p>
          <a:p>
            <a:pPr lvl="1"/>
            <a:r>
              <a:rPr lang="en-US"/>
              <a:t>Some small and embedded devices do not have file systems</a:t>
            </a:r>
          </a:p>
          <a:p>
            <a:r>
              <a:rPr lang="en-US"/>
              <a:t>Java ME stores application data in non-volatile memory</a:t>
            </a:r>
          </a:p>
          <a:p>
            <a:pPr lvl="1"/>
            <a:r>
              <a:rPr lang="en-US"/>
              <a:t>How this happens is abstracted away by the RMS</a:t>
            </a:r>
          </a:p>
          <a:p>
            <a:r>
              <a:rPr lang="en-US"/>
              <a:t>RMS can be thought of as a very simple database</a:t>
            </a:r>
          </a:p>
          <a:p>
            <a:pPr lvl="1"/>
            <a:r>
              <a:rPr lang="en-US"/>
              <a:t>Two columns</a:t>
            </a:r>
          </a:p>
          <a:p>
            <a:pPr lvl="2"/>
            <a:r>
              <a:rPr lang="en-US"/>
              <a:t>Record ID</a:t>
            </a:r>
          </a:p>
          <a:p>
            <a:pPr lvl="2"/>
            <a:r>
              <a:rPr lang="en-US"/>
              <a:t>Data (array of bytes)</a:t>
            </a:r>
          </a:p>
        </p:txBody>
      </p:sp>
      <p:sp>
        <p:nvSpPr>
          <p:cNvPr id="4" name="Text Placeholder 3"/>
          <p:cNvSpPr>
            <a:spLocks noGrp="1"/>
          </p:cNvSpPr>
          <p:nvPr>
            <p:ph type="body" sz="quarter" idx="13"/>
          </p:nvPr>
        </p:nvSpPr>
        <p:spPr/>
        <p:txBody>
          <a:bodyPr/>
          <a:lstStyle/>
          <a:p>
            <a:r>
              <a:rPr lang="en-US"/>
              <a:t>Defined in Java ME Embedded Profile 8.0</a:t>
            </a:r>
          </a:p>
        </p:txBody>
      </p:sp>
    </p:spTree>
    <p:custDataLst>
      <p:tags r:id="rId1"/>
    </p:custDataLst>
    <p:extLst>
      <p:ext uri="{BB962C8B-B14F-4D97-AF65-F5344CB8AC3E}">
        <p14:creationId xmlns:mc="http://schemas.openxmlformats.org/markup-compatibility/2006" xmlns:mv="urn:schemas-microsoft-com:mac:vml" xmlns:p14="http://schemas.microsoft.com/office/powerpoint/2010/main" xmlns="" xmlns:p="http://schemas.openxmlformats.org/presentationml/2006/main" xmlns:r="http://schemas.openxmlformats.org/officeDocument/2006/relationships" xmlns:a="http://schemas.openxmlformats.org/drawingml/2006/main" val="2129748253"/>
      </p:ext>
    </p:extLst>
  </p:cSld>
  <p:clrMapOvr>
    <a:masterClrMapping/>
  </p:clrMapOvr>
  <p:transition spd="med">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RecordStore</a:t>
            </a:r>
          </a:p>
        </p:txBody>
      </p:sp>
      <p:sp>
        <p:nvSpPr>
          <p:cNvPr id="4" name="Text Placeholder 3"/>
          <p:cNvSpPr>
            <a:spLocks noGrp="1"/>
          </p:cNvSpPr>
          <p:nvPr>
            <p:ph type="body" sz="quarter" idx="13"/>
          </p:nvPr>
        </p:nvSpPr>
        <p:spPr/>
        <p:txBody>
          <a:bodyPr/>
          <a:lstStyle/>
          <a:p>
            <a:r>
              <a:rPr lang="en-US"/>
              <a:t>Storing Data</a:t>
            </a:r>
          </a:p>
        </p:txBody>
      </p:sp>
      <p:sp>
        <p:nvSpPr>
          <p:cNvPr id="5" name="TextBox 4"/>
          <p:cNvSpPr txBox="1"/>
          <p:nvPr/>
        </p:nvSpPr>
        <p:spPr>
          <a:xfrm>
            <a:off x="505518" y="1383604"/>
            <a:ext cx="8318596" cy="1569660"/>
          </a:xfrm>
          <a:prstGeom prst="rect">
            <a:avLst/>
          </a:prstGeom>
          <a:noFill/>
        </p:spPr>
        <p:txBody>
          <a:bodyPr wrap="square" rtlCol="0">
            <a:spAutoFit/>
          </a:bodyPr>
          <a:lstStyle/>
          <a:p>
            <a:r>
              <a:rPr lang="en-US" sz="1600" b="1" smtClean="0">
                <a:latin typeface="Courier New"/>
                <a:cs typeface="Courier New"/>
              </a:rPr>
              <a:t>RecordStore </a:t>
            </a:r>
            <a:r>
              <a:rPr lang="en-US" sz="1600" b="1" dirty="0" err="1" smtClean="0">
                <a:latin typeface="Courier New"/>
                <a:cs typeface="Courier New"/>
              </a:rPr>
              <a:t>store = </a:t>
            </a:r>
            <a:r>
              <a:rPr lang="en-US" sz="1600" b="1" err="1" smtClean="0">
                <a:latin typeface="Courier New"/>
                <a:cs typeface="Courier New"/>
              </a:rPr>
              <a:t>RecordStore.openRecordStore</a:t>
            </a:r>
            <a:r>
              <a:rPr lang="en-US" sz="1600" b="1" smtClean="0">
                <a:latin typeface="Courier New"/>
                <a:cs typeface="Courier New"/>
              </a:rPr>
              <a:t>("gps-data", </a:t>
            </a:r>
            <a:r>
              <a:rPr lang="en-US" sz="1600" b="1" dirty="0" err="1" smtClean="0">
                <a:solidFill>
                  <a:srgbClr val="FF0000"/>
                </a:solidFill>
                <a:latin typeface="Courier New"/>
                <a:cs typeface="Courier New"/>
              </a:rPr>
              <a:t>true</a:t>
            </a:r>
            <a:r>
              <a:rPr lang="en-US" sz="1600" b="1" dirty="0" err="1" smtClean="0">
                <a:latin typeface="Courier New"/>
                <a:cs typeface="Courier New"/>
              </a:rPr>
              <a:t>);</a:t>
            </a:r>
          </a:p>
          <a:p>
            <a:endParaRPr lang="en-US" sz="1600" b="1" dirty="0" err="1">
              <a:latin typeface="Courier New"/>
              <a:cs typeface="Courier New"/>
            </a:endParaRPr>
          </a:p>
          <a:p>
            <a:r>
              <a:rPr lang="en-US" sz="1600" b="1" dirty="0" err="1" smtClean="0">
                <a:latin typeface="Courier New"/>
                <a:cs typeface="Courier New"/>
              </a:rPr>
              <a:t>String data = position.toString() </a:t>
            </a:r>
            <a:r>
              <a:rPr lang="en-US" sz="1600" b="1" err="1" smtClean="0">
                <a:latin typeface="Courier New"/>
                <a:cs typeface="Courier New"/>
              </a:rPr>
              <a:t>+ </a:t>
            </a:r>
            <a:r>
              <a:rPr lang="en-US" sz="1600" b="1" smtClean="0">
                <a:latin typeface="Courier New"/>
                <a:cs typeface="Courier New"/>
              </a:rPr>
              <a:t>"^" </a:t>
            </a:r>
            <a:r>
              <a:rPr lang="en-US" sz="1600" b="1" dirty="0" err="1" smtClean="0">
                <a:latin typeface="Courier New"/>
                <a:cs typeface="Courier New"/>
              </a:rPr>
              <a:t>+ velocity.toString();</a:t>
            </a:r>
          </a:p>
          <a:p>
            <a:r>
              <a:rPr lang="en-US" sz="1600" b="1" dirty="0" err="1" smtClean="0">
                <a:latin typeface="Courier New"/>
                <a:cs typeface="Courier New"/>
              </a:rPr>
              <a:t>byte[] dataBytes = data.getBytes();</a:t>
            </a:r>
          </a:p>
          <a:p>
            <a:endParaRPr lang="en-US" sz="1600" b="1" dirty="0" err="1">
              <a:latin typeface="Courier New"/>
              <a:cs typeface="Courier New"/>
            </a:endParaRPr>
          </a:p>
          <a:p>
            <a:r>
              <a:rPr lang="en-US" sz="1600" b="1" dirty="0" err="1">
                <a:latin typeface="Courier New"/>
                <a:cs typeface="Courier New"/>
              </a:rPr>
              <a:t>int recordNum = store.addRecord(dataBytes, 0, dataBytes.length);</a:t>
            </a:r>
            <a:endParaRPr lang="en-US" sz="1600" dirty="0" err="1"/>
          </a:p>
        </p:txBody>
      </p:sp>
    </p:spTree>
    <p:custDataLst>
      <p:tags r:id="rId1"/>
    </p:custDataLst>
    <p:extLst>
      <p:ext uri="{BB962C8B-B14F-4D97-AF65-F5344CB8AC3E}">
        <p14:creationId xmlns:mc="http://schemas.openxmlformats.org/markup-compatibility/2006" xmlns:mv="urn:schemas-microsoft-com:mac:vml" xmlns:p14="http://schemas.microsoft.com/office/powerpoint/2010/main" xmlns="" xmlns:p="http://schemas.openxmlformats.org/presentationml/2006/main" xmlns:r="http://schemas.openxmlformats.org/officeDocument/2006/relationships" xmlns:a="http://schemas.openxmlformats.org/drawingml/2006/main" val="3548413619"/>
      </p:ext>
    </p:extLst>
  </p:cSld>
  <p:clrMapOvr>
    <a:masterClrMapping/>
  </p:clrMapOvr>
  <p:transition spd="med">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RecordStore</a:t>
            </a:r>
          </a:p>
        </p:txBody>
      </p:sp>
      <p:sp>
        <p:nvSpPr>
          <p:cNvPr id="3" name="Content Placeholder 2"/>
          <p:cNvSpPr>
            <a:spLocks noGrp="1"/>
          </p:cNvSpPr>
          <p:nvPr>
            <p:ph sz="quarter" idx="12"/>
          </p:nvPr>
        </p:nvSpPr>
        <p:spPr>
          <a:xfrm>
            <a:off x="804347" y="1522101"/>
            <a:ext cx="8229600" cy="951328"/>
          </a:xfrm>
        </p:spPr>
        <p:txBody>
          <a:bodyPr/>
          <a:lstStyle/>
          <a:p>
            <a:r>
              <a:rPr lang="en-US"/>
              <a:t>Create a new Midlet in the same Midlet suite as the data recorder</a:t>
            </a:r>
          </a:p>
          <a:p>
            <a:r>
              <a:rPr lang="en-US"/>
              <a:t>Records are retrieved as </a:t>
            </a:r>
            <a:r>
              <a:rPr lang="en-US" b="1">
                <a:latin typeface="Courier New"/>
                <a:cs typeface="Courier New"/>
              </a:rPr>
              <a:t>byte</a:t>
            </a:r>
            <a:r>
              <a:rPr lang="en-US"/>
              <a:t> arrays</a:t>
            </a:r>
          </a:p>
        </p:txBody>
      </p:sp>
      <p:sp>
        <p:nvSpPr>
          <p:cNvPr id="4" name="Text Placeholder 3"/>
          <p:cNvSpPr>
            <a:spLocks noGrp="1"/>
          </p:cNvSpPr>
          <p:nvPr>
            <p:ph type="body" sz="quarter" idx="13"/>
          </p:nvPr>
        </p:nvSpPr>
        <p:spPr/>
        <p:txBody>
          <a:bodyPr/>
          <a:lstStyle/>
          <a:p>
            <a:r>
              <a:rPr lang="en-US"/>
              <a:t>Retrieving Data</a:t>
            </a:r>
          </a:p>
        </p:txBody>
      </p:sp>
      <p:sp>
        <p:nvSpPr>
          <p:cNvPr id="5" name="Rectangle 4"/>
          <p:cNvSpPr/>
          <p:nvPr/>
        </p:nvSpPr>
        <p:spPr>
          <a:xfrm>
            <a:off x="554836" y="2602875"/>
            <a:ext cx="8495150" cy="1569660"/>
          </a:xfrm>
          <a:prstGeom prst="rect">
            <a:avLst/>
          </a:prstGeom>
        </p:spPr>
        <p:txBody>
          <a:bodyPr wrap="square">
            <a:spAutoFit/>
          </a:bodyPr>
          <a:lstStyle/>
          <a:p>
            <a:pPr lvl="0"/>
            <a:r>
              <a:rPr lang="en-US" sz="1600" b="1" dirty="0" err="1">
                <a:latin typeface="Courier New"/>
                <a:cs typeface="Courier New"/>
              </a:rPr>
              <a:t>RecordStore store = </a:t>
            </a:r>
            <a:r>
              <a:rPr lang="en-US" sz="1600" b="1" err="1">
                <a:latin typeface="Courier New"/>
                <a:cs typeface="Courier New"/>
              </a:rPr>
              <a:t>RecordStore.openRecordStore</a:t>
            </a:r>
            <a:r>
              <a:rPr lang="en-US" sz="1600" b="1" smtClean="0">
                <a:latin typeface="Courier New"/>
                <a:cs typeface="Courier New"/>
              </a:rPr>
              <a:t>("gps-data", </a:t>
            </a:r>
            <a:r>
              <a:rPr lang="en-US" sz="1600" b="1" dirty="0" err="1">
                <a:solidFill>
                  <a:srgbClr val="FF0000"/>
                </a:solidFill>
                <a:latin typeface="Courier New"/>
                <a:cs typeface="Courier New"/>
              </a:rPr>
              <a:t>false</a:t>
            </a:r>
            <a:r>
              <a:rPr lang="en-US" sz="1600" b="1" dirty="0" err="1">
                <a:latin typeface="Courier New"/>
                <a:cs typeface="Courier New"/>
              </a:rPr>
              <a:t>);</a:t>
            </a:r>
          </a:p>
          <a:p>
            <a:pPr lvl="0"/>
            <a:r>
              <a:rPr lang="en-US" sz="1600" b="1" dirty="0" err="1">
                <a:latin typeface="Courier New"/>
                <a:cs typeface="Courier New"/>
              </a:rPr>
              <a:t>recordCount = store.getNumRecords();</a:t>
            </a:r>
          </a:p>
          <a:p>
            <a:pPr lvl="0"/>
            <a:endParaRPr lang="en-US" sz="1600" b="1" dirty="0" err="1">
              <a:latin typeface="Courier New"/>
              <a:cs typeface="Courier New"/>
            </a:endParaRPr>
          </a:p>
          <a:p>
            <a:pPr lvl="0"/>
            <a:r>
              <a:rPr lang="en-US" sz="1600" b="1" dirty="0" err="1">
                <a:latin typeface="Courier New"/>
                <a:cs typeface="Courier New"/>
              </a:rPr>
              <a:t>for (int i = 1; i </a:t>
            </a:r>
            <a:r>
              <a:rPr lang="en-US" sz="1600" b="1" err="1">
                <a:latin typeface="Courier New"/>
                <a:cs typeface="Courier New"/>
              </a:rPr>
              <a:t>&lt; </a:t>
            </a:r>
            <a:r>
              <a:rPr lang="en-US" sz="1600" b="1" smtClean="0">
                <a:latin typeface="Courier New"/>
                <a:cs typeface="Courier New"/>
              </a:rPr>
              <a:t>recordCount</a:t>
            </a:r>
            <a:r>
              <a:rPr lang="en-US" sz="1600" b="1" dirty="0" err="1">
                <a:latin typeface="Courier New"/>
                <a:cs typeface="Courier New"/>
              </a:rPr>
              <a:t>; i++) // record index is 1 based</a:t>
            </a:r>
          </a:p>
          <a:p>
            <a:pPr lvl="0"/>
            <a:r>
              <a:rPr lang="en-US" sz="1600" b="1" dirty="0" err="1">
                <a:latin typeface="Courier New"/>
                <a:cs typeface="Courier New"/>
              </a:rPr>
              <a:t>  </a:t>
            </a:r>
            <a:r>
              <a:rPr lang="en-US" sz="1600" b="1" err="1">
                <a:latin typeface="Courier New"/>
                <a:cs typeface="Courier New"/>
              </a:rPr>
              <a:t>System.out.println</a:t>
            </a:r>
            <a:r>
              <a:rPr lang="en-US" sz="1600" b="1" smtClean="0">
                <a:latin typeface="Courier New"/>
                <a:cs typeface="Courier New"/>
              </a:rPr>
              <a:t>("Record " </a:t>
            </a:r>
            <a:r>
              <a:rPr lang="en-US" sz="1600" b="1" dirty="0" err="1">
                <a:latin typeface="Courier New"/>
                <a:cs typeface="Courier New"/>
              </a:rPr>
              <a:t>+ i </a:t>
            </a:r>
            <a:r>
              <a:rPr lang="en-US" sz="1600" b="1" err="1">
                <a:latin typeface="Courier New"/>
                <a:cs typeface="Courier New"/>
              </a:rPr>
              <a:t>+ </a:t>
            </a:r>
            <a:r>
              <a:rPr lang="en-US" sz="1600" b="1" smtClean="0">
                <a:latin typeface="Courier New"/>
                <a:cs typeface="Courier New"/>
              </a:rPr>
              <a:t>" </a:t>
            </a:r>
            <a:r>
              <a:rPr lang="en-US" sz="1600" b="1" err="1">
                <a:latin typeface="Courier New"/>
                <a:cs typeface="Courier New"/>
              </a:rPr>
              <a:t>= </a:t>
            </a:r>
            <a:r>
              <a:rPr lang="en-US" sz="1600" b="1" smtClean="0">
                <a:latin typeface="Courier New"/>
                <a:cs typeface="Courier New"/>
              </a:rPr>
              <a:t>" </a:t>
            </a:r>
            <a:r>
              <a:rPr lang="en-US" sz="1600" b="1" dirty="0" err="1">
                <a:latin typeface="Courier New"/>
                <a:cs typeface="Courier New"/>
              </a:rPr>
              <a:t>+</a:t>
            </a:r>
          </a:p>
          <a:p>
            <a:pPr lvl="0"/>
            <a:r>
              <a:rPr lang="en-US" sz="1600" b="1" dirty="0" err="1">
                <a:latin typeface="Courier New"/>
                <a:cs typeface="Courier New"/>
              </a:rPr>
              <a:t>    new String(store.getRecord(i));</a:t>
            </a:r>
          </a:p>
        </p:txBody>
      </p:sp>
    </p:spTree>
    <p:custDataLst>
      <p:tags r:id="rId1"/>
    </p:custDataLst>
    <p:extLst>
      <p:ext uri="{BB962C8B-B14F-4D97-AF65-F5344CB8AC3E}">
        <p14:creationId xmlns:mc="http://schemas.openxmlformats.org/markup-compatibility/2006" xmlns:mv="urn:schemas-microsoft-com:mac:vml" xmlns:p14="http://schemas.microsoft.com/office/powerpoint/2010/main" xmlns="" xmlns:p="http://schemas.openxmlformats.org/presentationml/2006/main" xmlns:r="http://schemas.openxmlformats.org/officeDocument/2006/relationships" xmlns:a="http://schemas.openxmlformats.org/drawingml/2006/main" val="3223509003"/>
      </p:ext>
    </p:extLst>
  </p:cSld>
  <p:clrMapOvr>
    <a:masterClrMapping/>
  </p:clrMapOvr>
  <p:transition spd="med">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Record Store Persistence</a:t>
            </a:r>
          </a:p>
        </p:txBody>
      </p:sp>
      <p:sp>
        <p:nvSpPr>
          <p:cNvPr id="3" name="Content Placeholder 2"/>
          <p:cNvSpPr>
            <a:spLocks noGrp="1"/>
          </p:cNvSpPr>
          <p:nvPr>
            <p:ph sz="quarter" idx="12"/>
          </p:nvPr>
        </p:nvSpPr>
        <p:spPr/>
        <p:txBody>
          <a:bodyPr/>
          <a:lstStyle/>
          <a:p>
            <a:r>
              <a:rPr lang="en-US"/>
              <a:t>The persistence of the Record Store is tied to the MIDlet suite</a:t>
            </a:r>
          </a:p>
          <a:p>
            <a:r>
              <a:rPr lang="en-US"/>
              <a:t>When the MIDlet suite is removed from the device (destroyed)</a:t>
            </a:r>
          </a:p>
          <a:p>
            <a:pPr lvl="1"/>
            <a:r>
              <a:rPr lang="en-US"/>
              <a:t>The Record Store for that suite is deleted</a:t>
            </a:r>
          </a:p>
        </p:txBody>
      </p:sp>
    </p:spTree>
    <p:custDataLst>
      <p:tags r:id="rId1"/>
    </p:custDataLst>
    <p:extLst>
      <p:ext uri="{BB962C8B-B14F-4D97-AF65-F5344CB8AC3E}">
        <p14:creationId xmlns:mc="http://schemas.openxmlformats.org/markup-compatibility/2006" xmlns:mv="urn:schemas-microsoft-com:mac:vml" xmlns:p14="http://schemas.microsoft.com/office/powerpoint/2010/main" xmlns="" xmlns:p="http://schemas.openxmlformats.org/presentationml/2006/main" xmlns:r="http://schemas.openxmlformats.org/officeDocument/2006/relationships" xmlns:a="http://schemas.openxmlformats.org/drawingml/2006/main" val="1545811945"/>
      </p:ext>
    </p:extLst>
  </p:cSld>
  <p:clrMapOvr>
    <a:masterClrMapping/>
  </p:clrMapOvr>
  <p:transition spd="med">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Lesson 3-6:</a:t>
            </a:r>
            <a:br>
              <a:rPr lang="en-US" dirty="0"/>
            </a:br>
            <a:r>
              <a:rPr lang="en-US" dirty="0"/>
              <a:t>Saving GPS Data in a File</a:t>
            </a:r>
          </a:p>
        </p:txBody>
      </p:sp>
      <p:pic>
        <p:nvPicPr>
          <p:cNvPr id="3" name="Picture 2" descr="duke.png"/>
          <p:cNvPicPr>
            <a:picLocks noChangeAspect="1"/>
          </p:cNvPicPr>
          <p:nvPr/>
        </p:nvPicPr>
        <p:blipFill>
          <a:blip r:embed="rId4"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tretch>
            <a:fillRect/>
          </a:stretch>
        </p:blipFill>
        <p:spPr>
          <a:xfrm>
            <a:off x="5970005" y="1121816"/>
            <a:ext cx="3096238" cy="3096238"/>
          </a:xfrm>
          <a:prstGeom prst="rect">
            <a:avLst/>
          </a:prstGeom>
        </p:spPr>
      </p:pic>
    </p:spTree>
    <p:custDataLst>
      <p:tags r:id="rId1"/>
    </p:custDataLst>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86834320"/>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Screen Shot 2014-10-27 at 5.51.56 PM.png"/>
          <p:cNvPicPr>
            <a:picLocks noChangeAspect="1"/>
          </p:cNvPicPr>
          <p:nvPr/>
        </p:nvPicPr>
        <p:blipFill>
          <a:blip r:embed="rId4"/>
          <a:stretch>
            <a:fillRect/>
          </a:stretch>
        </p:blipFill>
        <p:spPr>
          <a:xfrm>
            <a:off x="1770743" y="838028"/>
            <a:ext cx="5203372" cy="3633294"/>
          </a:xfrm>
          <a:prstGeom prst="rect">
            <a:avLst/>
          </a:prstGeom>
          <a:ln>
            <a:solidFill>
              <a:schemeClr val="bg2"/>
            </a:solidFill>
          </a:ln>
        </p:spPr>
      </p:pic>
      <p:sp>
        <p:nvSpPr>
          <p:cNvPr id="4" name="Title 1"/>
          <p:cNvSpPr>
            <a:spLocks noGrp="1"/>
          </p:cNvSpPr>
          <p:nvPr>
            <p:ph type="title"/>
          </p:nvPr>
        </p:nvSpPr>
        <p:spPr>
          <a:xfrm>
            <a:off x="804347" y="245539"/>
            <a:ext cx="8229589" cy="406395"/>
          </a:xfrm>
        </p:spPr>
        <p:txBody>
          <a:bodyPr/>
          <a:lstStyle/>
          <a:p>
            <a:r>
              <a:rPr lang="en-US" dirty="0" smtClean="0"/>
              <a:t>Raspberry Pi Hardware Setup</a:t>
            </a:r>
            <a:endParaRPr lang="en-US" dirty="0"/>
          </a:p>
        </p:txBody>
      </p:sp>
    </p:spTree>
    <p:custDataLst>
      <p:tags r:id="rId1"/>
    </p:custData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Java ME And Files Overview</a:t>
            </a:r>
          </a:p>
        </p:txBody>
      </p:sp>
      <p:sp>
        <p:nvSpPr>
          <p:cNvPr id="6" name="Content Placeholder 5"/>
          <p:cNvSpPr>
            <a:spLocks noGrp="1"/>
          </p:cNvSpPr>
          <p:nvPr>
            <p:ph sz="quarter" idx="12"/>
          </p:nvPr>
        </p:nvSpPr>
        <p:spPr/>
        <p:txBody>
          <a:bodyPr/>
          <a:lstStyle/>
          <a:p>
            <a:r>
              <a:rPr lang="en-US"/>
              <a:t>Raspberry Pi has conventional filesystem</a:t>
            </a:r>
          </a:p>
          <a:p>
            <a:pPr lvl="1"/>
            <a:r>
              <a:rPr lang="en-US"/>
              <a:t>So data can be stored there</a:t>
            </a:r>
          </a:p>
          <a:p>
            <a:pPr lvl="1"/>
            <a:r>
              <a:rPr lang="en-US"/>
              <a:t>Java ME supports this through the Generic Connection Framework</a:t>
            </a:r>
          </a:p>
          <a:p>
            <a:r>
              <a:rPr lang="en-US"/>
              <a:t>Be careful with file URI</a:t>
            </a:r>
          </a:p>
          <a:p>
            <a:pPr lvl="1"/>
            <a:r>
              <a:rPr lang="en-US"/>
              <a:t>Format is </a:t>
            </a:r>
            <a:r>
              <a:rPr lang="en-US" b="1">
                <a:latin typeface="Courier New"/>
                <a:cs typeface="Courier New"/>
              </a:rPr>
              <a:t>file://[root]/[file-path]</a:t>
            </a:r>
          </a:p>
          <a:p>
            <a:pPr lvl="1"/>
            <a:r>
              <a:rPr lang="en-US"/>
              <a:t>Example file, </a:t>
            </a:r>
            <a:r>
              <a:rPr lang="en-US" b="1">
                <a:latin typeface="Courier New"/>
                <a:cs typeface="Courier New"/>
              </a:rPr>
              <a:t>/tmp/gps-data.txt</a:t>
            </a:r>
          </a:p>
          <a:p>
            <a:pPr lvl="1"/>
            <a:r>
              <a:rPr lang="en-US"/>
              <a:t>URI is </a:t>
            </a:r>
            <a:r>
              <a:rPr lang="en-US" b="1">
                <a:latin typeface="Courier New"/>
                <a:cs typeface="Courier New"/>
              </a:rPr>
              <a:t>file://</a:t>
            </a:r>
            <a:r>
              <a:rPr lang="en-US" b="1">
                <a:solidFill>
                  <a:srgbClr val="FF0000"/>
                </a:solidFill>
                <a:latin typeface="Courier New"/>
                <a:cs typeface="Courier New"/>
              </a:rPr>
              <a:t>rootfs</a:t>
            </a:r>
            <a:r>
              <a:rPr lang="en-US" b="1">
                <a:latin typeface="Courier New"/>
                <a:cs typeface="Courier New"/>
              </a:rPr>
              <a:t>/tmp/gps-data.txt</a:t>
            </a:r>
          </a:p>
        </p:txBody>
      </p:sp>
    </p:spTree>
    <p:custDataLst>
      <p:tags r:id="rId1"/>
    </p:custDataLst>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39833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Java ME File IO</a:t>
            </a:r>
          </a:p>
        </p:txBody>
      </p:sp>
      <p:sp>
        <p:nvSpPr>
          <p:cNvPr id="4" name="Text Placeholder 3"/>
          <p:cNvSpPr>
            <a:spLocks noGrp="1"/>
          </p:cNvSpPr>
          <p:nvPr>
            <p:ph type="body" sz="quarter" idx="13"/>
          </p:nvPr>
        </p:nvSpPr>
        <p:spPr/>
        <p:txBody>
          <a:bodyPr/>
          <a:lstStyle/>
          <a:p>
            <a:r>
              <a:rPr lang="en-US"/>
              <a:t>Generic Connection Framework: FileConnection</a:t>
            </a:r>
          </a:p>
        </p:txBody>
      </p:sp>
      <p:sp>
        <p:nvSpPr>
          <p:cNvPr id="6" name="Rectangle 5"/>
          <p:cNvSpPr/>
          <p:nvPr/>
        </p:nvSpPr>
        <p:spPr>
          <a:xfrm>
            <a:off x="907893" y="1193015"/>
            <a:ext cx="5725546" cy="2862323"/>
          </a:xfrm>
          <a:prstGeom prst="rect">
            <a:avLst/>
          </a:prstGeom>
        </p:spPr>
        <p:txBody>
          <a:bodyPr wrap="none">
            <a:spAutoFit/>
          </a:bodyPr>
          <a:lstStyle/>
          <a:p>
            <a:r>
              <a:rPr lang="en-US" b="1" dirty="0" err="1">
                <a:solidFill>
                  <a:schemeClr val="tx2"/>
                </a:solidFill>
                <a:latin typeface="Courier New"/>
                <a:cs typeface="Courier New"/>
              </a:rPr>
              <a:t>private final FileConnection connection;</a:t>
            </a:r>
          </a:p>
          <a:p>
            <a:r>
              <a:rPr lang="en-US" b="1" dirty="0" err="1">
                <a:solidFill>
                  <a:schemeClr val="tx2"/>
                </a:solidFill>
                <a:latin typeface="Courier New"/>
                <a:cs typeface="Courier New"/>
              </a:rPr>
              <a:t>private final PrintStream fileWriter;</a:t>
            </a:r>
          </a:p>
          <a:p>
            <a:endParaRPr lang="en-US" b="1" dirty="0" err="1">
              <a:solidFill>
                <a:schemeClr val="tx2"/>
              </a:solidFill>
              <a:latin typeface="Courier New"/>
              <a:cs typeface="Courier New"/>
            </a:endParaRPr>
          </a:p>
          <a:p>
            <a:r>
              <a:rPr lang="en-US" b="1" dirty="0" err="1">
                <a:solidFill>
                  <a:schemeClr val="tx2"/>
                </a:solidFill>
                <a:latin typeface="Courier New"/>
                <a:cs typeface="Courier New"/>
              </a:rPr>
              <a:t>connection = </a:t>
            </a:r>
          </a:p>
          <a:p>
            <a:r>
              <a:rPr lang="en-US" b="1" dirty="0" err="1">
                <a:solidFill>
                  <a:schemeClr val="tx2"/>
                </a:solidFill>
                <a:latin typeface="Courier New"/>
                <a:cs typeface="Courier New"/>
              </a:rPr>
              <a:t>  (FileConnection)Connector.open(</a:t>
            </a:r>
          </a:p>
          <a:p>
            <a:r>
              <a:rPr lang="en-US" b="1" err="1">
                <a:solidFill>
                  <a:schemeClr val="tx2"/>
                </a:solidFill>
                <a:latin typeface="Courier New"/>
                <a:cs typeface="Courier New"/>
              </a:rPr>
              <a:t>     </a:t>
            </a:r>
            <a:r>
              <a:rPr lang="en-US" b="1" smtClean="0">
                <a:solidFill>
                  <a:srgbClr val="FF0000"/>
                </a:solidFill>
                <a:latin typeface="Courier New"/>
                <a:cs typeface="Courier New"/>
              </a:rPr>
              <a:t>"file</a:t>
            </a:r>
            <a:r>
              <a:rPr lang="en-US" b="1" err="1">
                <a:solidFill>
                  <a:srgbClr val="FF0000"/>
                </a:solidFill>
                <a:latin typeface="Courier New"/>
                <a:cs typeface="Courier New"/>
              </a:rPr>
              <a:t>://</a:t>
            </a:r>
            <a:r>
              <a:rPr lang="en-US" b="1" smtClean="0">
                <a:solidFill>
                  <a:srgbClr val="FF0000"/>
                </a:solidFill>
                <a:latin typeface="Courier New"/>
                <a:cs typeface="Courier New"/>
              </a:rPr>
              <a:t>rootfs/tmp/gps-data.txt",</a:t>
            </a:r>
            <a:r>
              <a:rPr lang="en-US" b="1" smtClean="0">
                <a:solidFill>
                  <a:schemeClr val="tx2"/>
                </a:solidFill>
                <a:latin typeface="Courier New"/>
                <a:cs typeface="Courier New"/>
              </a:rPr>
              <a:t> </a:t>
            </a:r>
            <a:endParaRPr lang="en-US" b="1" dirty="0" err="1">
              <a:solidFill>
                <a:schemeClr val="tx2"/>
              </a:solidFill>
              <a:latin typeface="Courier New"/>
              <a:cs typeface="Courier New"/>
            </a:endParaRPr>
          </a:p>
          <a:p>
            <a:r>
              <a:rPr lang="en-US" b="1" dirty="0" err="1">
                <a:solidFill>
                  <a:schemeClr val="tx2"/>
                </a:solidFill>
                <a:latin typeface="Courier New"/>
                <a:cs typeface="Courier New"/>
              </a:rPr>
              <a:t>     Connector.READ_WRITE);</a:t>
            </a:r>
          </a:p>
          <a:p>
            <a:endParaRPr lang="en-US" b="1" dirty="0" err="1">
              <a:solidFill>
                <a:schemeClr val="tx2"/>
              </a:solidFill>
              <a:latin typeface="Courier New"/>
              <a:cs typeface="Courier New"/>
            </a:endParaRPr>
          </a:p>
          <a:p>
            <a:r>
              <a:rPr lang="en-US" b="1" dirty="0" err="1">
                <a:solidFill>
                  <a:schemeClr val="tx2"/>
                </a:solidFill>
                <a:latin typeface="Courier New"/>
                <a:cs typeface="Courier New"/>
              </a:rPr>
              <a:t>if (!connection.exists())</a:t>
            </a:r>
          </a:p>
          <a:p>
            <a:r>
              <a:rPr lang="en-US" b="1" dirty="0" err="1">
                <a:solidFill>
                  <a:schemeClr val="tx2"/>
                </a:solidFill>
                <a:latin typeface="Courier New"/>
                <a:cs typeface="Courier New"/>
              </a:rPr>
              <a:t>  connection.create();</a:t>
            </a:r>
            <a:endParaRPr lang="en-US"/>
          </a:p>
        </p:txBody>
      </p:sp>
    </p:spTree>
    <p:custDataLst>
      <p:tags r:id="rId1"/>
    </p:custDataLst>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2129748253"/>
      </p:ext>
    </p:extLst>
  </p:cSld>
  <p:clrMapOvr>
    <a:masterClrMapping/>
  </p:clrMapOvr>
  <p:transition spd="med">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Java ME File IO</a:t>
            </a:r>
          </a:p>
        </p:txBody>
      </p:sp>
      <p:sp>
        <p:nvSpPr>
          <p:cNvPr id="4" name="Text Placeholder 3"/>
          <p:cNvSpPr>
            <a:spLocks noGrp="1"/>
          </p:cNvSpPr>
          <p:nvPr>
            <p:ph type="body" sz="quarter" idx="13"/>
          </p:nvPr>
        </p:nvSpPr>
        <p:spPr/>
        <p:txBody>
          <a:bodyPr/>
          <a:lstStyle/>
          <a:p>
            <a:r>
              <a:rPr lang="en-US"/>
              <a:t>Use Generic Connection Framework</a:t>
            </a:r>
          </a:p>
        </p:txBody>
      </p:sp>
      <p:sp>
        <p:nvSpPr>
          <p:cNvPr id="6" name="Rectangle 5"/>
          <p:cNvSpPr/>
          <p:nvPr/>
        </p:nvSpPr>
        <p:spPr>
          <a:xfrm>
            <a:off x="907893" y="1193015"/>
            <a:ext cx="6556678" cy="1200329"/>
          </a:xfrm>
          <a:prstGeom prst="rect">
            <a:avLst/>
          </a:prstGeom>
        </p:spPr>
        <p:txBody>
          <a:bodyPr wrap="none">
            <a:spAutoFit/>
          </a:bodyPr>
          <a:lstStyle/>
          <a:p>
            <a:r>
              <a:rPr lang="en-US" b="1" dirty="0" err="1">
                <a:solidFill>
                  <a:schemeClr val="tx2"/>
                </a:solidFill>
                <a:latin typeface="Courier New"/>
                <a:cs typeface="Courier New"/>
              </a:rPr>
              <a:t>fileWriter = new PrintStream(</a:t>
            </a:r>
          </a:p>
          <a:p>
            <a:r>
              <a:rPr lang="en-US" b="1" dirty="0" err="1">
                <a:solidFill>
                  <a:schemeClr val="tx2"/>
                </a:solidFill>
                <a:latin typeface="Courier New"/>
                <a:cs typeface="Courier New"/>
              </a:rPr>
              <a:t>  connection.openOutputStream());</a:t>
            </a:r>
          </a:p>
          <a:p>
            <a:endParaRPr lang="en-US" b="1" dirty="0" err="1">
              <a:solidFill>
                <a:schemeClr val="tx2"/>
              </a:solidFill>
              <a:latin typeface="Courier New"/>
              <a:cs typeface="Courier New"/>
            </a:endParaRPr>
          </a:p>
          <a:p>
            <a:r>
              <a:rPr lang="en-US" b="1" dirty="0" err="1">
                <a:solidFill>
                  <a:schemeClr val="tx2"/>
                </a:solidFill>
                <a:latin typeface="Courier New"/>
                <a:cs typeface="Courier New"/>
              </a:rPr>
              <a:t>fileWriter.println(position </a:t>
            </a:r>
            <a:r>
              <a:rPr lang="en-US" b="1" err="1">
                <a:solidFill>
                  <a:schemeClr val="tx2"/>
                </a:solidFill>
                <a:latin typeface="Courier New"/>
                <a:cs typeface="Courier New"/>
              </a:rPr>
              <a:t>+ </a:t>
            </a:r>
            <a:r>
              <a:rPr lang="en-US" b="1" smtClean="0">
                <a:solidFill>
                  <a:schemeClr val="tx2"/>
                </a:solidFill>
                <a:latin typeface="Courier New"/>
                <a:cs typeface="Courier New"/>
              </a:rPr>
              <a:t>"^" </a:t>
            </a:r>
            <a:r>
              <a:rPr lang="en-US" b="1" dirty="0" err="1">
                <a:solidFill>
                  <a:schemeClr val="tx2"/>
                </a:solidFill>
                <a:latin typeface="Courier New"/>
                <a:cs typeface="Courier New"/>
              </a:rPr>
              <a:t>+ velocity);</a:t>
            </a:r>
            <a:endParaRPr lang="en-US"/>
          </a:p>
        </p:txBody>
      </p:sp>
    </p:spTree>
    <p:custDataLst>
      <p:tags r:id="rId1"/>
    </p:custDataLst>
    <p:extLst>
      <p:ext uri="{BB962C8B-B14F-4D97-AF65-F5344CB8AC3E}">
        <p14:creationId xmlns:mc="http://schemas.openxmlformats.org/markup-compatibility/2006" xmlns:mv="urn:schemas-microsoft-com:mac:vml" xmlns="" xmlns:p14="http://schemas.microsoft.com/office/powerpoint/2010/main" xmlns:p="http://schemas.openxmlformats.org/presentationml/2006/main" xmlns:r="http://schemas.openxmlformats.org/officeDocument/2006/relationships" xmlns:a="http://schemas.openxmlformats.org/drawingml/2006/main" val="930497830"/>
      </p:ext>
    </p:extLst>
  </p:cSld>
  <p:clrMapOvr>
    <a:masterClrMapping/>
  </p:clrMapOvr>
  <p:transition spd="med">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Lesson 4:</a:t>
            </a:r>
            <a:br>
              <a:rPr lang="en-US" dirty="0"/>
            </a:br>
            <a:r>
              <a:rPr lang="en-US" dirty="0"/>
              <a:t>Communicating the Data to the Outside World</a:t>
            </a:r>
          </a:p>
        </p:txBody>
      </p:sp>
      <p:pic>
        <p:nvPicPr>
          <p:cNvPr id="5" name="Picture 4" descr="duke.png"/>
          <p:cNvPicPr>
            <a:picLocks noChangeAspect="1"/>
          </p:cNvPicPr>
          <p:nvPr/>
        </p:nvPicPr>
        <p:blipFill>
          <a:blip r:embed="rId3"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tretch>
            <a:fillRect/>
          </a:stretch>
        </p:blipFill>
        <p:spPr>
          <a:xfrm>
            <a:off x="5970005" y="1121816"/>
            <a:ext cx="3096238" cy="3096238"/>
          </a:xfrm>
          <a:prstGeom prst="rect">
            <a:avLst/>
          </a:prstGeom>
        </p:spPr>
      </p:pic>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3814615867"/>
      </p:ext>
    </p:extLst>
  </p:cSld>
  <p:clrMapOvr>
    <a:masterClrMapping/>
  </p:clrMapOvr>
  <p:transition spd="med">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27" name="Picture 3" descr="C:\Users\tmcginn\Documents\Curr Devel\RaspberryPi_OBEs\Video\ClipArt\cnt731405.gif"/>
          <p:cNvPicPr>
            <a:picLocks noChangeAspect="1" noChangeArrowheads="1"/>
          </p:cNvPicPr>
          <p:nvPr/>
        </p:nvPicPr>
        <p:blipFill>
          <a:blip r:embed="rId4" cstate="print"/>
          <a:srcRect/>
          <a:stretch>
            <a:fillRect/>
          </a:stretch>
        </p:blipFill>
        <p:spPr bwMode="auto">
          <a:xfrm>
            <a:off x="3334515" y="1711128"/>
            <a:ext cx="285750" cy="540068"/>
          </a:xfrm>
          <a:prstGeom prst="rect">
            <a:avLst/>
          </a:prstGeom>
          <a:noFill/>
        </p:spPr>
      </p:pic>
      <p:grpSp>
        <p:nvGrpSpPr>
          <p:cNvPr id="3" name="Group 9"/>
          <p:cNvGrpSpPr/>
          <p:nvPr/>
        </p:nvGrpSpPr>
        <p:grpSpPr>
          <a:xfrm>
            <a:off x="6707103" y="1703396"/>
            <a:ext cx="1645920" cy="1645920"/>
            <a:chOff x="6821404" y="2712704"/>
            <a:chExt cx="1645920" cy="1645920"/>
          </a:xfrm>
        </p:grpSpPr>
        <p:pic>
          <p:nvPicPr>
            <p:cNvPr id="1030" name="Picture 6" descr="C:\Users\tmcginn\Documents\Curr Devel\RaspberryPi_OBEs\Video\ClipArt\cnt1661723.gif"/>
            <p:cNvPicPr>
              <a:picLocks noChangeAspect="1" noChangeArrowheads="1"/>
            </p:cNvPicPr>
            <p:nvPr/>
          </p:nvPicPr>
          <p:blipFill>
            <a:blip r:embed="rId5" cstate="print"/>
            <a:srcRect/>
            <a:stretch>
              <a:fillRect/>
            </a:stretch>
          </p:blipFill>
          <p:spPr bwMode="auto">
            <a:xfrm>
              <a:off x="6821404" y="2712704"/>
              <a:ext cx="1645920" cy="1645920"/>
            </a:xfrm>
            <a:prstGeom prst="rect">
              <a:avLst/>
            </a:prstGeom>
            <a:noFill/>
          </p:spPr>
        </p:pic>
        <p:pic>
          <p:nvPicPr>
            <p:cNvPr id="1031" name="Picture 7" descr="C:\Users\tmcginn\Documents\Curr Devel\RaspberryPi_OBEs\Video\ClipArt\cnt204602.gif"/>
            <p:cNvPicPr>
              <a:picLocks noChangeAspect="1" noChangeArrowheads="1"/>
            </p:cNvPicPr>
            <p:nvPr/>
          </p:nvPicPr>
          <p:blipFill>
            <a:blip r:embed="rId6" cstate="print"/>
            <a:srcRect/>
            <a:stretch>
              <a:fillRect/>
            </a:stretch>
          </p:blipFill>
          <p:spPr bwMode="auto">
            <a:xfrm>
              <a:off x="7086516" y="2939883"/>
              <a:ext cx="624840" cy="868680"/>
            </a:xfrm>
            <a:prstGeom prst="rect">
              <a:avLst/>
            </a:prstGeom>
            <a:noFill/>
          </p:spPr>
        </p:pic>
      </p:grpSp>
      <p:grpSp>
        <p:nvGrpSpPr>
          <p:cNvPr id="5" name="Group 12"/>
          <p:cNvGrpSpPr/>
          <p:nvPr/>
        </p:nvGrpSpPr>
        <p:grpSpPr>
          <a:xfrm>
            <a:off x="977593" y="1691994"/>
            <a:ext cx="2188412" cy="1657350"/>
            <a:chOff x="3194384" y="1860216"/>
            <a:chExt cx="2188412" cy="1657350"/>
          </a:xfrm>
        </p:grpSpPr>
        <p:sp>
          <p:nvSpPr>
            <p:cNvPr id="11" name="Rectangle 10"/>
            <p:cNvSpPr/>
            <p:nvPr/>
          </p:nvSpPr>
          <p:spPr>
            <a:xfrm>
              <a:off x="3398921" y="1870910"/>
              <a:ext cx="439154" cy="655720"/>
            </a:xfrm>
            <a:prstGeom prst="rect">
              <a:avLst/>
            </a:prstGeom>
            <a:solidFill>
              <a:srgbClr val="B3B3B3"/>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tmcginn\Documents\Curr Devel\RaspberryPi_OBEs\Video\ClipArt\cnt204170.gif"/>
            <p:cNvPicPr>
              <a:picLocks noChangeAspect="1" noChangeArrowheads="1"/>
            </p:cNvPicPr>
            <p:nvPr/>
          </p:nvPicPr>
          <p:blipFill>
            <a:blip r:embed="rId7" cstate="print"/>
            <a:srcRect/>
            <a:stretch>
              <a:fillRect/>
            </a:stretch>
          </p:blipFill>
          <p:spPr bwMode="auto">
            <a:xfrm>
              <a:off x="3453983" y="1860216"/>
              <a:ext cx="1928813" cy="1657350"/>
            </a:xfrm>
            <a:prstGeom prst="rect">
              <a:avLst/>
            </a:prstGeom>
            <a:noFill/>
          </p:spPr>
        </p:pic>
        <p:sp>
          <p:nvSpPr>
            <p:cNvPr id="12" name="Curved Right Arrow 11"/>
            <p:cNvSpPr/>
            <p:nvPr/>
          </p:nvSpPr>
          <p:spPr>
            <a:xfrm>
              <a:off x="3194384" y="1864892"/>
              <a:ext cx="192505" cy="150395"/>
            </a:xfrm>
            <a:prstGeom prst="curvedRightArrow">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 name="Group 13"/>
          <p:cNvGrpSpPr/>
          <p:nvPr/>
        </p:nvGrpSpPr>
        <p:grpSpPr>
          <a:xfrm>
            <a:off x="4405970" y="1590252"/>
            <a:ext cx="505535" cy="1042988"/>
            <a:chOff x="5499268" y="3202990"/>
            <a:chExt cx="505535" cy="1042988"/>
          </a:xfrm>
        </p:grpSpPr>
        <p:pic>
          <p:nvPicPr>
            <p:cNvPr id="1032" name="Picture 8" descr="C:\Users\tmcginn\Documents\Curr Devel\RaspberryPi_OBEs\Video\ClipArt\cnt205154.gif"/>
            <p:cNvPicPr>
              <a:picLocks noChangeAspect="1" noChangeArrowheads="1"/>
            </p:cNvPicPr>
            <p:nvPr/>
          </p:nvPicPr>
          <p:blipFill>
            <a:blip r:embed="rId8" cstate="print"/>
            <a:srcRect/>
            <a:stretch>
              <a:fillRect/>
            </a:stretch>
          </p:blipFill>
          <p:spPr bwMode="auto">
            <a:xfrm>
              <a:off x="5569034" y="3202990"/>
              <a:ext cx="435769" cy="1042988"/>
            </a:xfrm>
            <a:prstGeom prst="rect">
              <a:avLst/>
            </a:prstGeom>
            <a:noFill/>
          </p:spPr>
        </p:pic>
        <p:pic>
          <p:nvPicPr>
            <p:cNvPr id="1028" name="Picture 4" descr="C:\Users\tmcginn\Documents\Curr Devel\RaspberryPi_OBEs\Video\ClipArt\cnt205153.gif"/>
            <p:cNvPicPr>
              <a:picLocks noChangeAspect="1" noChangeArrowheads="1"/>
            </p:cNvPicPr>
            <p:nvPr/>
          </p:nvPicPr>
          <p:blipFill>
            <a:blip r:embed="rId9" cstate="print"/>
            <a:srcRect/>
            <a:stretch>
              <a:fillRect/>
            </a:stretch>
          </p:blipFill>
          <p:spPr bwMode="auto">
            <a:xfrm>
              <a:off x="5499268" y="3391737"/>
              <a:ext cx="252413" cy="226219"/>
            </a:xfrm>
            <a:prstGeom prst="rect">
              <a:avLst/>
            </a:prstGeom>
            <a:noFill/>
          </p:spPr>
        </p:pic>
      </p:grpSp>
      <p:sp>
        <p:nvSpPr>
          <p:cNvPr id="15" name="Right Arrow 14"/>
          <p:cNvSpPr/>
          <p:nvPr/>
        </p:nvSpPr>
        <p:spPr>
          <a:xfrm>
            <a:off x="3316388" y="2564072"/>
            <a:ext cx="3392906" cy="397042"/>
          </a:xfrm>
          <a:prstGeom prst="rightArrow">
            <a:avLst/>
          </a:prstGeom>
          <a:solidFill>
            <a:srgbClr val="8BA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625573" y="3855719"/>
            <a:ext cx="7260493" cy="646331"/>
          </a:xfrm>
          <a:prstGeom prst="rect">
            <a:avLst/>
          </a:prstGeom>
          <a:noFill/>
        </p:spPr>
        <p:txBody>
          <a:bodyPr wrap="square" rtlCol="0">
            <a:spAutoFit/>
          </a:bodyPr>
          <a:lstStyle/>
          <a:p>
            <a:r>
              <a:rPr lang="en-US" dirty="0" smtClean="0">
                <a:solidFill>
                  <a:schemeClr val="tx2"/>
                </a:solidFill>
              </a:rPr>
              <a:t>In this course, you are building a prototype of an embedded device to collect, store, analyze and share data from a shipping container.</a:t>
            </a:r>
          </a:p>
        </p:txBody>
      </p:sp>
      <p:pic>
        <p:nvPicPr>
          <p:cNvPr id="1034" name="Picture 10" descr="C:\Users\tmcginn\Documents\Curr Devel\RaspberryPi_OBEs\Video\ClipArt\Raspberry-Pi-2.jpg"/>
          <p:cNvPicPr>
            <a:picLocks noChangeAspect="1" noChangeArrowheads="1"/>
          </p:cNvPicPr>
          <p:nvPr/>
        </p:nvPicPr>
        <p:blipFill>
          <a:blip r:embed="rId10" cstate="print"/>
          <a:srcRect/>
          <a:stretch>
            <a:fillRect/>
          </a:stretch>
        </p:blipFill>
        <p:spPr bwMode="auto">
          <a:xfrm>
            <a:off x="671787" y="3839109"/>
            <a:ext cx="975360" cy="523875"/>
          </a:xfrm>
          <a:prstGeom prst="rect">
            <a:avLst/>
          </a:prstGeom>
          <a:noFill/>
        </p:spPr>
      </p:pic>
      <p:sp>
        <p:nvSpPr>
          <p:cNvPr id="21" name="TextBox 20"/>
          <p:cNvSpPr txBox="1"/>
          <p:nvPr/>
        </p:nvSpPr>
        <p:spPr>
          <a:xfrm>
            <a:off x="734648" y="1331355"/>
            <a:ext cx="1300356" cy="276999"/>
          </a:xfrm>
          <a:prstGeom prst="rect">
            <a:avLst/>
          </a:prstGeom>
          <a:noFill/>
        </p:spPr>
        <p:txBody>
          <a:bodyPr wrap="none" rtlCol="0">
            <a:spAutoFit/>
          </a:bodyPr>
          <a:lstStyle/>
          <a:p>
            <a:r>
              <a:rPr lang="en-US" sz="1200" dirty="0" smtClean="0">
                <a:solidFill>
                  <a:schemeClr val="tx2"/>
                </a:solidFill>
              </a:rPr>
              <a:t>Door open/close</a:t>
            </a:r>
          </a:p>
        </p:txBody>
      </p:sp>
      <p:sp>
        <p:nvSpPr>
          <p:cNvPr id="22" name="TextBox 21"/>
          <p:cNvSpPr txBox="1"/>
          <p:nvPr/>
        </p:nvSpPr>
        <p:spPr>
          <a:xfrm>
            <a:off x="2911235" y="1171148"/>
            <a:ext cx="1046056" cy="461665"/>
          </a:xfrm>
          <a:prstGeom prst="rect">
            <a:avLst/>
          </a:prstGeom>
          <a:noFill/>
        </p:spPr>
        <p:txBody>
          <a:bodyPr wrap="none" rtlCol="0">
            <a:spAutoFit/>
          </a:bodyPr>
          <a:lstStyle/>
          <a:p>
            <a:pPr algn="ctr"/>
            <a:r>
              <a:rPr lang="en-US" sz="1200" dirty="0" smtClean="0">
                <a:solidFill>
                  <a:schemeClr val="tx2"/>
                </a:solidFill>
              </a:rPr>
              <a:t>Pressure/</a:t>
            </a:r>
            <a:br>
              <a:rPr lang="en-US" sz="1200" dirty="0" smtClean="0">
                <a:solidFill>
                  <a:schemeClr val="tx2"/>
                </a:solidFill>
              </a:rPr>
            </a:br>
            <a:r>
              <a:rPr lang="en-US" sz="1200" dirty="0" smtClean="0">
                <a:solidFill>
                  <a:schemeClr val="tx2"/>
                </a:solidFill>
              </a:rPr>
              <a:t>Temperature</a:t>
            </a:r>
          </a:p>
        </p:txBody>
      </p:sp>
      <p:sp>
        <p:nvSpPr>
          <p:cNvPr id="23" name="TextBox 22"/>
          <p:cNvSpPr txBox="1"/>
          <p:nvPr/>
        </p:nvSpPr>
        <p:spPr>
          <a:xfrm>
            <a:off x="4353180" y="1167236"/>
            <a:ext cx="806631" cy="461665"/>
          </a:xfrm>
          <a:prstGeom prst="rect">
            <a:avLst/>
          </a:prstGeom>
          <a:noFill/>
        </p:spPr>
        <p:txBody>
          <a:bodyPr wrap="none" rtlCol="0">
            <a:spAutoFit/>
          </a:bodyPr>
          <a:lstStyle/>
          <a:p>
            <a:pPr algn="ctr"/>
            <a:r>
              <a:rPr lang="en-US" sz="1200" dirty="0" smtClean="0">
                <a:solidFill>
                  <a:schemeClr val="tx2"/>
                </a:solidFill>
              </a:rPr>
              <a:t>Location/</a:t>
            </a:r>
            <a:br>
              <a:rPr lang="en-US" sz="1200" dirty="0" smtClean="0">
                <a:solidFill>
                  <a:schemeClr val="tx2"/>
                </a:solidFill>
              </a:rPr>
            </a:br>
            <a:r>
              <a:rPr lang="en-US" sz="1200" dirty="0" smtClean="0">
                <a:solidFill>
                  <a:schemeClr val="tx2"/>
                </a:solidFill>
              </a:rPr>
              <a:t>Altitude</a:t>
            </a:r>
          </a:p>
        </p:txBody>
      </p:sp>
      <p:sp>
        <p:nvSpPr>
          <p:cNvPr id="26" name="TextBox 25"/>
          <p:cNvSpPr txBox="1"/>
          <p:nvPr/>
        </p:nvSpPr>
        <p:spPr>
          <a:xfrm>
            <a:off x="6787560" y="1343081"/>
            <a:ext cx="1120820" cy="276999"/>
          </a:xfrm>
          <a:prstGeom prst="rect">
            <a:avLst/>
          </a:prstGeom>
          <a:noFill/>
        </p:spPr>
        <p:txBody>
          <a:bodyPr wrap="none" rtlCol="0">
            <a:spAutoFit/>
          </a:bodyPr>
          <a:lstStyle/>
          <a:p>
            <a:r>
              <a:rPr lang="en-US" sz="1200" dirty="0" smtClean="0">
                <a:solidFill>
                  <a:schemeClr val="tx2"/>
                </a:solidFill>
              </a:rPr>
              <a:t>Client Display</a:t>
            </a:r>
          </a:p>
        </p:txBody>
      </p:sp>
      <p:pic>
        <p:nvPicPr>
          <p:cNvPr id="1035" name="Picture 11" descr="C:\Users\tmcginn\Documents\Curr Devel\RaspberryPi_OBEs\Video\ClipArt\cnt1827106.png"/>
          <p:cNvPicPr>
            <a:picLocks noChangeAspect="1" noChangeArrowheads="1"/>
          </p:cNvPicPr>
          <p:nvPr/>
        </p:nvPicPr>
        <p:blipFill>
          <a:blip r:embed="rId11" cstate="print"/>
          <a:srcRect/>
          <a:stretch>
            <a:fillRect/>
          </a:stretch>
        </p:blipFill>
        <p:spPr bwMode="auto">
          <a:xfrm>
            <a:off x="5369902" y="1621374"/>
            <a:ext cx="952500" cy="952500"/>
          </a:xfrm>
          <a:prstGeom prst="rect">
            <a:avLst/>
          </a:prstGeom>
          <a:noFill/>
        </p:spPr>
      </p:pic>
      <p:sp>
        <p:nvSpPr>
          <p:cNvPr id="28" name="TextBox 27"/>
          <p:cNvSpPr txBox="1"/>
          <p:nvPr/>
        </p:nvSpPr>
        <p:spPr>
          <a:xfrm>
            <a:off x="5545010" y="1350895"/>
            <a:ext cx="721672" cy="276999"/>
          </a:xfrm>
          <a:prstGeom prst="rect">
            <a:avLst/>
          </a:prstGeom>
          <a:noFill/>
        </p:spPr>
        <p:txBody>
          <a:bodyPr wrap="none" rtlCol="0">
            <a:spAutoFit/>
          </a:bodyPr>
          <a:lstStyle/>
          <a:p>
            <a:r>
              <a:rPr lang="en-US" sz="1200" dirty="0" smtClean="0">
                <a:solidFill>
                  <a:schemeClr val="tx2"/>
                </a:solidFill>
              </a:rPr>
              <a:t>Storage</a:t>
            </a:r>
          </a:p>
        </p:txBody>
      </p:sp>
      <p:sp>
        <p:nvSpPr>
          <p:cNvPr id="24" name="Title 1"/>
          <p:cNvSpPr>
            <a:spLocks noGrp="1"/>
          </p:cNvSpPr>
          <p:nvPr>
            <p:ph type="title"/>
          </p:nvPr>
        </p:nvSpPr>
        <p:spPr>
          <a:xfrm>
            <a:off x="804347" y="245539"/>
            <a:ext cx="8229586" cy="406395"/>
          </a:xfrm>
        </p:spPr>
        <p:txBody>
          <a:bodyPr/>
          <a:lstStyle/>
          <a:p>
            <a:r>
              <a:rPr lang="en-US" dirty="0" smtClean="0"/>
              <a:t>In the grand scheme of this course …</a:t>
            </a:r>
            <a:endParaRPr lang="en-US" dirty="0"/>
          </a:p>
        </p:txBody>
      </p:sp>
      <p:sp>
        <p:nvSpPr>
          <p:cNvPr id="2" name="TextBox 1"/>
          <p:cNvSpPr txBox="1"/>
          <p:nvPr/>
        </p:nvSpPr>
        <p:spPr>
          <a:xfrm>
            <a:off x="5642326" y="591534"/>
            <a:ext cx="1642309" cy="400110"/>
          </a:xfrm>
          <a:prstGeom prst="rect">
            <a:avLst/>
          </a:prstGeom>
          <a:noFill/>
        </p:spPr>
        <p:txBody>
          <a:bodyPr wrap="none" rtlCol="0">
            <a:spAutoFit/>
          </a:bodyPr>
          <a:lstStyle/>
          <a:p>
            <a:r>
              <a:rPr lang="en-US" sz="2000" dirty="0" smtClean="0">
                <a:solidFill>
                  <a:schemeClr val="accent1"/>
                </a:solidFill>
                <a:latin typeface="Arial" panose="020B0604020202020204" pitchFamily="34" charset="0"/>
                <a:cs typeface="Arial" panose="020B0604020202020204" pitchFamily="34" charset="0"/>
              </a:rPr>
              <a:t>You are here</a:t>
            </a:r>
          </a:p>
        </p:txBody>
      </p:sp>
      <p:cxnSp>
        <p:nvCxnSpPr>
          <p:cNvPr id="4" name="Straight Arrow Connector 3"/>
          <p:cNvCxnSpPr>
            <a:stCxn id="2" idx="2"/>
            <a:endCxn id="26" idx="1"/>
          </p:cNvCxnSpPr>
          <p:nvPr/>
        </p:nvCxnSpPr>
        <p:spPr>
          <a:xfrm>
            <a:off x="6463481" y="991644"/>
            <a:ext cx="324079" cy="489937"/>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050440" y="972444"/>
            <a:ext cx="761734" cy="276999"/>
          </a:xfrm>
          <a:prstGeom prst="rect">
            <a:avLst/>
          </a:prstGeom>
          <a:noFill/>
        </p:spPr>
        <p:txBody>
          <a:bodyPr wrap="none" rtlCol="0">
            <a:spAutoFit/>
          </a:bodyPr>
          <a:lstStyle/>
          <a:p>
            <a:r>
              <a:rPr lang="en-US" sz="1200" b="1" i="1" dirty="0" err="1" smtClean="0">
                <a:solidFill>
                  <a:srgbClr val="3366FF"/>
                </a:solidFill>
              </a:rPr>
              <a:t>JavaFX</a:t>
            </a:r>
          </a:p>
        </p:txBody>
      </p:sp>
    </p:spTree>
    <p:custDataLst>
      <p:tags r:id="rId1"/>
    </p:custDataLst>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3095722999"/>
      </p:ext>
    </p:extLst>
  </p:cSld>
  <p:clrMapOvr>
    <a:masterClrMapping/>
  </p:clrMapOvr>
  <p:transition spd="med">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a:xfrm>
            <a:off x="451483" y="1583268"/>
            <a:ext cx="5321396" cy="1609512"/>
          </a:xfrm>
        </p:spPr>
        <p:txBody>
          <a:bodyPr/>
          <a:lstStyle/>
          <a:p>
            <a:r>
              <a:rPr lang="en-US" dirty="0"/>
              <a:t>Lesson </a:t>
            </a:r>
            <a:r>
              <a:rPr lang="en-US" dirty="0" smtClean="0"/>
              <a:t>4-1</a:t>
            </a:r>
            <a:r>
              <a:rPr lang="en-US" dirty="0"/>
              <a:t>:</a:t>
            </a:r>
            <a:br>
              <a:rPr lang="en-US" dirty="0"/>
            </a:br>
            <a:r>
              <a:rPr lang="en-US" dirty="0" smtClean="0"/>
              <a:t>Demo a </a:t>
            </a:r>
            <a:r>
              <a:rPr lang="en-US" dirty="0" err="1" smtClean="0"/>
              <a:t>MIDlet</a:t>
            </a:r>
            <a:r>
              <a:rPr lang="en-US" dirty="0" smtClean="0"/>
              <a:t> that serves sensor data, and a client app that communicates with it</a:t>
            </a:r>
            <a:endParaRPr lang="en-US" dirty="0"/>
          </a:p>
        </p:txBody>
      </p:sp>
      <p:pic>
        <p:nvPicPr>
          <p:cNvPr id="5" name="Picture 4" descr="duke.png"/>
          <p:cNvPicPr>
            <a:picLocks noChangeAspect="1"/>
          </p:cNvPicPr>
          <p:nvPr/>
        </p:nvPicPr>
        <p:blipFill>
          <a:blip r:embed="rId3"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tretch>
            <a:fillRect/>
          </a:stretch>
        </p:blipFill>
        <p:spPr>
          <a:xfrm>
            <a:off x="5970005" y="1121816"/>
            <a:ext cx="3096238" cy="3096238"/>
          </a:xfrm>
          <a:prstGeom prst="rect">
            <a:avLst/>
          </a:prstGeom>
        </p:spPr>
      </p:pic>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43056570"/>
      </p:ext>
    </p:extLst>
  </p:cSld>
  <p:clrMapOvr>
    <a:masterClrMapping/>
  </p:clrMapOvr>
  <p:transition spd="med">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smtClean="0"/>
              <a:t>An app named </a:t>
            </a:r>
            <a:r>
              <a:rPr lang="en-US" dirty="0" err="1" smtClean="0"/>
              <a:t>VisualClient</a:t>
            </a:r>
            <a:r>
              <a:rPr lang="en-US" dirty="0" smtClean="0"/>
              <a:t> that communicates with </a:t>
            </a:r>
            <a:r>
              <a:rPr lang="en-US" dirty="0" err="1" smtClean="0"/>
              <a:t>ServerMidlet</a:t>
            </a:r>
            <a:r>
              <a:rPr lang="en-US" dirty="0" smtClean="0"/>
              <a:t>  </a:t>
            </a:r>
            <a:endParaRPr lang="en-US" dirty="0"/>
          </a:p>
        </p:txBody>
      </p:sp>
      <p:sp>
        <p:nvSpPr>
          <p:cNvPr id="6" name="Title 1"/>
          <p:cNvSpPr>
            <a:spLocks noGrp="1"/>
          </p:cNvSpPr>
          <p:nvPr>
            <p:ph type="title"/>
          </p:nvPr>
        </p:nvSpPr>
        <p:spPr>
          <a:xfrm>
            <a:off x="804347" y="245539"/>
            <a:ext cx="8229586" cy="406395"/>
          </a:xfrm>
        </p:spPr>
        <p:txBody>
          <a:bodyPr/>
          <a:lstStyle/>
          <a:p>
            <a:r>
              <a:rPr lang="en-US" dirty="0"/>
              <a:t>Two more pieces of the prototype </a:t>
            </a:r>
            <a:r>
              <a:rPr lang="en-US" dirty="0" smtClean="0"/>
              <a:t>puzzle …</a:t>
            </a:r>
            <a:endParaRPr lang="en-US" dirty="0"/>
          </a:p>
        </p:txBody>
      </p:sp>
      <p:graphicFrame>
        <p:nvGraphicFramePr>
          <p:cNvPr id="10" name="Content Placeholder 9"/>
          <p:cNvGraphicFramePr>
            <a:graphicFrameLocks noGrp="1"/>
          </p:cNvGraphicFramePr>
          <p:nvPr>
            <p:ph sz="quarter" idx="12"/>
            <p:extLst>
              <p:ext uri="{D42A27DB-BD31-4B8C-83A1-F6EECF244321}">
                <p14:mod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492091116"/>
              </p:ext>
            </p:extLst>
          </p:nvPr>
        </p:nvGraphicFramePr>
        <p:xfrm>
          <a:off x="804347" y="1155917"/>
          <a:ext cx="8229600" cy="3240823"/>
        </p:xfrm>
        <a:graphic>
          <a:graphicData uri="http://schemas.openxmlformats.org/drawingml/2006/diagram">
            <a:relIds xmlns:dgm="http://schemas.openxmlformats.org/drawingml/2006/diagram" xmlns:r="http://schemas.openxmlformats.org/officeDocument/2006/relationships" r:dm="rId2" r:lo="rId3" r:qs="rId4" r:cs="rId5"/>
          </a:graphicData>
        </a:graphic>
      </p:graphicFrame>
      <p:grpSp>
        <p:nvGrpSpPr>
          <p:cNvPr id="2" name="Group 10"/>
          <p:cNvGrpSpPr/>
          <p:nvPr/>
        </p:nvGrpSpPr>
        <p:grpSpPr>
          <a:xfrm>
            <a:off x="6666261" y="997872"/>
            <a:ext cx="1645920" cy="1645920"/>
            <a:chOff x="6821404" y="2712704"/>
            <a:chExt cx="1645920" cy="1645920"/>
          </a:xfrm>
        </p:grpSpPr>
        <p:pic>
          <p:nvPicPr>
            <p:cNvPr id="12" name="Picture 6" descr="C:\Users\tmcginn\Documents\Curr Devel\RaspberryPi_OBEs\Video\ClipArt\cnt1661723.gif"/>
            <p:cNvPicPr>
              <a:picLocks noChangeAspect="1" noChangeArrowheads="1"/>
            </p:cNvPicPr>
            <p:nvPr/>
          </p:nvPicPr>
          <p:blipFill>
            <a:blip r:embed="rId7" cstate="print"/>
            <a:srcRect/>
            <a:stretch>
              <a:fillRect/>
            </a:stretch>
          </p:blipFill>
          <p:spPr bwMode="auto">
            <a:xfrm>
              <a:off x="6821404" y="2712704"/>
              <a:ext cx="1645920" cy="1645920"/>
            </a:xfrm>
            <a:prstGeom prst="rect">
              <a:avLst/>
            </a:prstGeom>
            <a:noFill/>
          </p:spPr>
        </p:pic>
        <p:pic>
          <p:nvPicPr>
            <p:cNvPr id="13" name="Picture 7" descr="C:\Users\tmcginn\Documents\Curr Devel\RaspberryPi_OBEs\Video\ClipArt\cnt204602.gif"/>
            <p:cNvPicPr>
              <a:picLocks noChangeAspect="1" noChangeArrowheads="1"/>
            </p:cNvPicPr>
            <p:nvPr/>
          </p:nvPicPr>
          <p:blipFill>
            <a:blip r:embed="rId8" cstate="print"/>
            <a:srcRect/>
            <a:stretch>
              <a:fillRect/>
            </a:stretch>
          </p:blipFill>
          <p:spPr bwMode="auto">
            <a:xfrm>
              <a:off x="7086516" y="2939883"/>
              <a:ext cx="624840" cy="868680"/>
            </a:xfrm>
            <a:prstGeom prst="rect">
              <a:avLst/>
            </a:prstGeom>
            <a:noFill/>
          </p:spPr>
        </p:pic>
      </p:grpSp>
      <p:pic>
        <p:nvPicPr>
          <p:cNvPr id="15" name="Picture 10" descr="C:\Users\tmcginn\Documents\Curr Devel\RaspberryPi_OBEs\Video\ClipArt\Raspberry-Pi-2.jpg"/>
          <p:cNvPicPr>
            <a:picLocks noChangeAspect="1" noChangeArrowheads="1"/>
          </p:cNvPicPr>
          <p:nvPr/>
        </p:nvPicPr>
        <p:blipFill>
          <a:blip r:embed="rId9" cstate="print"/>
          <a:srcRect/>
          <a:stretch>
            <a:fillRect/>
          </a:stretch>
        </p:blipFill>
        <p:spPr bwMode="auto">
          <a:xfrm>
            <a:off x="923247" y="2264418"/>
            <a:ext cx="975360" cy="523875"/>
          </a:xfrm>
          <a:prstGeom prst="rect">
            <a:avLst/>
          </a:prstGeom>
          <a:noFill/>
        </p:spPr>
      </p:pic>
      <p:cxnSp>
        <p:nvCxnSpPr>
          <p:cNvPr id="3" name="Straight Arrow Connector 2"/>
          <p:cNvCxnSpPr/>
          <p:nvPr/>
        </p:nvCxnSpPr>
        <p:spPr>
          <a:xfrm flipV="1">
            <a:off x="3452501" y="3558068"/>
            <a:ext cx="2581761" cy="655010"/>
          </a:xfrm>
          <a:prstGeom prst="straightConnector1">
            <a:avLst/>
          </a:prstGeom>
          <a:ln w="254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7" idx="2"/>
          </p:cNvCxnSpPr>
          <p:nvPr/>
        </p:nvCxnSpPr>
        <p:spPr>
          <a:xfrm flipV="1">
            <a:off x="3452501" y="2390514"/>
            <a:ext cx="320548" cy="2220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7" idx="3"/>
          </p:cNvCxnSpPr>
          <p:nvPr/>
        </p:nvCxnSpPr>
        <p:spPr>
          <a:xfrm flipH="1">
            <a:off x="3452501" y="2713803"/>
            <a:ext cx="623883" cy="464113"/>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773049" y="1933314"/>
            <a:ext cx="2071302" cy="91440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Sensor data in</a:t>
            </a:r>
          </a:p>
          <a:p>
            <a:pPr algn="ctr"/>
            <a:r>
              <a:rPr lang="en-US" sz="1200" dirty="0" smtClean="0"/>
              <a:t>RMS </a:t>
            </a:r>
            <a:r>
              <a:rPr lang="en-US" sz="1200" dirty="0" err="1" smtClean="0"/>
              <a:t>RecordStore</a:t>
            </a:r>
            <a:endParaRPr lang="en-US" sz="1200" dirty="0"/>
          </a:p>
        </p:txBody>
      </p:sp>
      <p:sp>
        <p:nvSpPr>
          <p:cNvPr id="21" name="TextBox 20"/>
          <p:cNvSpPr txBox="1"/>
          <p:nvPr/>
        </p:nvSpPr>
        <p:spPr>
          <a:xfrm rot="20777915">
            <a:off x="3427088" y="4164110"/>
            <a:ext cx="849913" cy="276999"/>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Port 8042</a:t>
            </a:r>
          </a:p>
        </p:txBody>
      </p:sp>
      <p:sp>
        <p:nvSpPr>
          <p:cNvPr id="24" name="TextBox 23"/>
          <p:cNvSpPr txBox="1"/>
          <p:nvPr/>
        </p:nvSpPr>
        <p:spPr>
          <a:xfrm rot="20777915">
            <a:off x="3576908" y="3544780"/>
            <a:ext cx="1705916" cy="461665"/>
          </a:xfrm>
          <a:prstGeom prst="rect">
            <a:avLst/>
          </a:prstGeom>
          <a:noFill/>
        </p:spPr>
        <p:txBody>
          <a:bodyPr wrap="none" rtlCol="0">
            <a:spAutoFit/>
          </a:bodyPr>
          <a:lstStyle/>
          <a:p>
            <a:r>
              <a:rPr lang="en-US" sz="1200" dirty="0" smtClean="0">
                <a:latin typeface="Arial" panose="020B0604020202020204" pitchFamily="34" charset="0"/>
                <a:cs typeface="Arial" panose="020B0604020202020204" pitchFamily="34" charset="0"/>
              </a:rPr>
              <a:t>“CONNECT”, “READ”,</a:t>
            </a:r>
          </a:p>
          <a:p>
            <a:r>
              <a:rPr lang="en-US" sz="1200" dirty="0" smtClean="0">
                <a:latin typeface="Arial" panose="020B0604020202020204" pitchFamily="34" charset="0"/>
                <a:cs typeface="Arial" panose="020B0604020202020204" pitchFamily="34" charset="0"/>
              </a:rPr>
              <a:t>“DISCONNECT”</a:t>
            </a:r>
          </a:p>
        </p:txBody>
      </p:sp>
      <p:sp>
        <p:nvSpPr>
          <p:cNvPr id="34" name="TextBox 33"/>
          <p:cNvSpPr txBox="1"/>
          <p:nvPr/>
        </p:nvSpPr>
        <p:spPr>
          <a:xfrm rot="20777915">
            <a:off x="4718735" y="3724840"/>
            <a:ext cx="1376994" cy="276999"/>
          </a:xfrm>
          <a:prstGeom prst="rect">
            <a:avLst/>
          </a:prstGeom>
          <a:noFill/>
        </p:spPr>
        <p:txBody>
          <a:bodyPr wrap="square" rtlCol="0">
            <a:spAutoFit/>
          </a:bodyPr>
          <a:lstStyle/>
          <a:p>
            <a:r>
              <a:rPr lang="en-US" sz="1200" dirty="0" smtClean="0">
                <a:latin typeface="Arial" panose="020B0604020202020204" pitchFamily="34" charset="0"/>
                <a:cs typeface="Arial" panose="020B0604020202020204" pitchFamily="34" charset="0"/>
              </a:rPr>
              <a:t>CSV data stream</a:t>
            </a:r>
          </a:p>
        </p:txBody>
      </p:sp>
      <p:cxnSp>
        <p:nvCxnSpPr>
          <p:cNvPr id="35" name="Straight Arrow Connector 34"/>
          <p:cNvCxnSpPr/>
          <p:nvPr/>
        </p:nvCxnSpPr>
        <p:spPr>
          <a:xfrm flipH="1">
            <a:off x="3452501" y="2788293"/>
            <a:ext cx="967099" cy="107504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10" cstate="print"/>
          <a:stretch>
            <a:fillRect/>
          </a:stretch>
        </p:blipFill>
        <p:spPr>
          <a:xfrm>
            <a:off x="6072498" y="2608054"/>
            <a:ext cx="2513696" cy="1900023"/>
          </a:xfrm>
          <a:prstGeom prst="rect">
            <a:avLst/>
          </a:prstGeom>
          <a:ln>
            <a:solidFill>
              <a:schemeClr val="accent1">
                <a:shade val="95000"/>
                <a:satMod val="105000"/>
              </a:schemeClr>
            </a:solidFill>
          </a:ln>
        </p:spPr>
      </p:pic>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602586013"/>
      </p:ext>
    </p:extLst>
  </p:cSld>
  <p:clrMapOvr>
    <a:masterClrMapping/>
  </p:clrMapOvr>
  <p:transition spd="med">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itle 1"/>
          <p:cNvSpPr>
            <a:spLocks noGrp="1"/>
          </p:cNvSpPr>
          <p:nvPr>
            <p:ph type="title"/>
          </p:nvPr>
        </p:nvSpPr>
        <p:spPr>
          <a:xfrm>
            <a:off x="804347" y="245539"/>
            <a:ext cx="8229586" cy="406395"/>
          </a:xfrm>
        </p:spPr>
        <p:txBody>
          <a:bodyPr/>
          <a:lstStyle/>
          <a:p>
            <a:r>
              <a:rPr lang="en-US" dirty="0"/>
              <a:t>Taking </a:t>
            </a:r>
            <a:r>
              <a:rPr lang="en-US" dirty="0" err="1"/>
              <a:t>ServerMidlet</a:t>
            </a:r>
            <a:r>
              <a:rPr lang="en-US" dirty="0"/>
              <a:t> and </a:t>
            </a:r>
            <a:r>
              <a:rPr lang="en-US" dirty="0" err="1"/>
              <a:t>VisualClient</a:t>
            </a:r>
            <a:r>
              <a:rPr lang="en-US" dirty="0"/>
              <a:t> for a spin</a:t>
            </a:r>
          </a:p>
        </p:txBody>
      </p:sp>
      <p:sp>
        <p:nvSpPr>
          <p:cNvPr id="5" name="Rectangle 4"/>
          <p:cNvSpPr/>
          <p:nvPr/>
        </p:nvSpPr>
        <p:spPr>
          <a:xfrm>
            <a:off x="5652911" y="1501140"/>
            <a:ext cx="2929812" cy="1015663"/>
          </a:xfrm>
          <a:prstGeom prst="rect">
            <a:avLst/>
          </a:prstGeom>
          <a:noFill/>
        </p:spPr>
        <p:txBody>
          <a:bodyPr wrap="square" lIns="91440" tIns="45720" rIns="91440" bIns="45720">
            <a:spAutoFit/>
          </a:bodyPr>
          <a:lstStyle/>
          <a:p>
            <a:r>
              <a:rPr lang="en-US" sz="2000" dirty="0" smtClean="0">
                <a:ln w="0"/>
                <a:solidFill>
                  <a:schemeClr val="accent1"/>
                </a:solidFill>
                <a:effectLst>
                  <a:outerShdw blurRad="38100" dist="25400" dir="5400000" algn="ctr" rotWithShape="0">
                    <a:srgbClr val="6E747A">
                      <a:alpha val="43000"/>
                    </a:srgbClr>
                  </a:outerShdw>
                </a:effectLst>
              </a:rPr>
              <a:t>VisualClient is created with Java/JavaFX and the SceneBuilder tool</a:t>
            </a:r>
          </a:p>
        </p:txBody>
      </p:sp>
      <p:pic>
        <p:nvPicPr>
          <p:cNvPr id="2" name="Picture 1"/>
          <p:cNvPicPr>
            <a:picLocks noChangeAspect="1"/>
          </p:cNvPicPr>
          <p:nvPr/>
        </p:nvPicPr>
        <p:blipFill>
          <a:blip r:embed="rId2" cstate="print">
            <a:extLst>
              <a:ext uri="{28A0092B-C50C-407E-A947-70E740481C1C}">
                <a14:useLocalDpi xmlns:a="http://schemas.openxmlformats.org/drawingml/2006/main" xmlns:r="http://schemas.openxmlformats.org/officeDocument/2006/relationships" xmlns:p="http://schemas.openxmlformats.org/presentationml/2006/main" xmlns:a14="http://schemas.microsoft.com/office/drawing/2010/main" xmlns="" xmlns:mv="urn:schemas-microsoft-com:mac:vml" xmlns:mc="http://schemas.openxmlformats.org/markup-compatibility/2006" val="0"/>
              </a:ext>
            </a:extLst>
          </a:blip>
          <a:stretch>
            <a:fillRect/>
          </a:stretch>
        </p:blipFill>
        <p:spPr>
          <a:xfrm>
            <a:off x="1178704" y="1203289"/>
            <a:ext cx="3890991" cy="2943247"/>
          </a:xfrm>
          <a:prstGeom prst="rect">
            <a:avLst/>
          </a:prstGeom>
          <a:ln>
            <a:solidFill>
              <a:schemeClr val="accent1">
                <a:shade val="95000"/>
                <a:satMod val="105000"/>
              </a:schemeClr>
            </a:solidFill>
          </a:ln>
        </p:spPr>
      </p:pic>
      <p:sp>
        <p:nvSpPr>
          <p:cNvPr id="7" name="Text Placeholder 6"/>
          <p:cNvSpPr>
            <a:spLocks noGrp="1"/>
          </p:cNvSpPr>
          <p:nvPr>
            <p:ph type="body" sz="quarter" idx="13"/>
          </p:nvPr>
        </p:nvSpPr>
        <p:spPr/>
        <p:txBody>
          <a:bodyPr/>
          <a:lstStyle/>
          <a:p>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3101122591"/>
      </p:ext>
    </p:extLst>
  </p:cSld>
  <p:clrMapOvr>
    <a:masterClrMapping/>
  </p:clrMapOvr>
  <p:transition spd="med">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itle 1"/>
          <p:cNvSpPr>
            <a:spLocks noGrp="1"/>
          </p:cNvSpPr>
          <p:nvPr>
            <p:ph type="title"/>
          </p:nvPr>
        </p:nvSpPr>
        <p:spPr>
          <a:xfrm>
            <a:off x="804347" y="245539"/>
            <a:ext cx="8229586" cy="406395"/>
          </a:xfrm>
        </p:spPr>
        <p:txBody>
          <a:bodyPr/>
          <a:lstStyle/>
          <a:p>
            <a:r>
              <a:rPr lang="en-US" dirty="0"/>
              <a:t>VisualClient and ServerMidlet</a:t>
            </a:r>
            <a:br>
              <a:rPr lang="en-US" dirty="0"/>
            </a:br>
            <a:endParaRPr lang="en-US" dirty="0"/>
          </a:p>
        </p:txBody>
      </p:sp>
      <p:pic>
        <p:nvPicPr>
          <p:cNvPr id="12" name="rpi-java-client-server.mov">
            <a:hlinkClick r:id="" action="ppaction://media"/>
          </p:cNvPr>
          <p:cNvPicPr/>
          <p:nvPr>
            <a:videoFile r:link="rId1"/>
          </p:nvPr>
        </p:nvPicPr>
        <p:blipFill>
          <a:blip r:embed="rId3"/>
          <a:stretch>
            <a:fillRect/>
          </a:stretch>
        </p:blipFill>
        <p:spPr>
          <a:xfrm>
            <a:off x="0" y="0"/>
            <a:ext cx="9144000" cy="5143500"/>
          </a:xfrm>
          <a:prstGeom prst="rect">
            <a:avLst/>
          </a:prstGeom>
        </p:spPr>
      </p:pic>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33715005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35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Picture 11" descr="Horizontal Java-Oracle co-branded logo in white on blue staging background."/>
          <p:cNvPicPr>
            <a:picLocks noChangeAspect="1"/>
          </p:cNvPicPr>
          <p:nvPr/>
        </p:nvPicPr>
        <p:blipFill>
          <a:blip r:embed="rId4"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98963" y="4697730"/>
            <a:ext cx="1041102" cy="445770"/>
          </a:xfrm>
          <a:prstGeom prst="rect">
            <a:avLst/>
          </a:prstGeom>
        </p:spPr>
      </p:pic>
      <p:sp>
        <p:nvSpPr>
          <p:cNvPr id="10" name="TextBox 9"/>
          <p:cNvSpPr txBox="1"/>
          <p:nvPr/>
        </p:nvSpPr>
        <p:spPr>
          <a:xfrm>
            <a:off x="4033555" y="4917186"/>
            <a:ext cx="2400925" cy="137160"/>
          </a:xfrm>
          <a:prstGeom prst="rect">
            <a:avLst/>
          </a:prstGeom>
          <a:noFill/>
        </p:spPr>
        <p:txBody>
          <a:bodyPr vert="horz" wrap="none" lIns="0" tIns="0" rIns="0" bIns="0" rtlCol="0" anchor="ctr" anchorCtr="0">
            <a:noAutofit/>
          </a:bodyPr>
          <a:lstStyle/>
          <a:p>
            <a:pPr algn="r" defTabSz="685862"/>
            <a:r>
              <a:rPr sz="600" dirty="0">
                <a:solidFill>
                  <a:srgbClr val="5F5F5F"/>
                </a:solidFill>
              </a:rPr>
              <a:t>Copyright © </a:t>
            </a:r>
            <a:r>
              <a:rPr sz="600" dirty="0" smtClean="0">
                <a:solidFill>
                  <a:srgbClr val="5F5F5F"/>
                </a:solidFill>
              </a:rPr>
              <a:t>2014</a:t>
            </a:r>
            <a:r>
              <a:rPr lang="en-US" sz="600" dirty="0" smtClean="0">
                <a:solidFill>
                  <a:srgbClr val="5F5F5F"/>
                </a:solidFill>
              </a:rPr>
              <a:t>,</a:t>
            </a:r>
            <a:r>
              <a:rPr sz="600" dirty="0" smtClean="0">
                <a:solidFill>
                  <a:srgbClr val="5F5F5F"/>
                </a:solidFill>
              </a:rPr>
              <a:t> </a:t>
            </a:r>
            <a:r>
              <a:rPr sz="600" dirty="0">
                <a:solidFill>
                  <a:srgbClr val="5F5F5F"/>
                </a:solidFill>
              </a:rPr>
              <a:t>Oracle and/or its affiliates. All rights reserved.  </a:t>
            </a:r>
            <a:r>
              <a:rPr sz="600" dirty="0" smtClean="0">
                <a:solidFill>
                  <a:srgbClr val="5F5F5F"/>
                </a:solidFill>
              </a:rPr>
              <a:t>|</a:t>
            </a:r>
            <a:endParaRPr sz="600" dirty="0">
              <a:solidFill>
                <a:srgbClr val="5F5F5F"/>
              </a:solidFill>
            </a:endParaRPr>
          </a:p>
        </p:txBody>
      </p:sp>
      <p:sp>
        <p:nvSpPr>
          <p:cNvPr id="15" name="Title 3"/>
          <p:cNvSpPr txBox="1">
            <a:spLocks/>
          </p:cNvSpPr>
          <p:nvPr/>
        </p:nvSpPr>
        <p:spPr>
          <a:xfrm>
            <a:off x="1385409" y="2354689"/>
            <a:ext cx="1940112" cy="333225"/>
          </a:xfrm>
          <a:prstGeom prst="rect">
            <a:avLst/>
          </a:prstGeom>
        </p:spPr>
        <p:txBody>
          <a:bodyPr vert="horz" lIns="0" tIns="0" rIns="0" bIns="0" rtlCol="0" anchor="b">
            <a:noAutofit/>
          </a:bodyPr>
          <a:lstStyle/>
          <a:p>
            <a:pPr defTabSz="685862">
              <a:lnSpc>
                <a:spcPct val="80000"/>
              </a:lnSpc>
              <a:spcBef>
                <a:spcPct val="0"/>
              </a:spcBef>
              <a:defRPr/>
            </a:pPr>
            <a:r>
              <a:rPr lang="en-US" sz="2700" smtClean="0">
                <a:solidFill>
                  <a:srgbClr val="5F5F5F"/>
                </a:solidFill>
              </a:rPr>
              <a:t>#RPiJava8</a:t>
            </a:r>
          </a:p>
        </p:txBody>
      </p:sp>
      <p:pic>
        <p:nvPicPr>
          <p:cNvPr id="16" name="Picture 15" descr="Twitter_logo_blue.png"/>
          <p:cNvPicPr>
            <a:picLocks noChangeAspect="1"/>
          </p:cNvPicPr>
          <p:nvPr/>
        </p:nvPicPr>
        <p:blipFill>
          <a:blip r:embed="rId5"/>
          <a:stretch>
            <a:fillRect/>
          </a:stretch>
        </p:blipFill>
        <p:spPr>
          <a:xfrm>
            <a:off x="636622" y="2446698"/>
            <a:ext cx="486607" cy="395506"/>
          </a:xfrm>
          <a:prstGeom prst="rect">
            <a:avLst/>
          </a:prstGeom>
        </p:spPr>
      </p:pic>
      <p:sp>
        <p:nvSpPr>
          <p:cNvPr id="9" name="Title 1"/>
          <p:cNvSpPr>
            <a:spLocks noGrp="1"/>
          </p:cNvSpPr>
          <p:nvPr>
            <p:ph type="ctrTitle"/>
          </p:nvPr>
        </p:nvSpPr>
        <p:spPr>
          <a:xfrm>
            <a:off x="398966" y="135207"/>
            <a:ext cx="8346073" cy="1102519"/>
          </a:xfrm>
        </p:spPr>
        <p:txBody>
          <a:bodyPr/>
          <a:lstStyle/>
          <a:p>
            <a:r>
              <a:rPr lang="en-US" dirty="0"/>
              <a:t>Raspberry Pi with Java</a:t>
            </a:r>
          </a:p>
        </p:txBody>
      </p:sp>
      <p:sp>
        <p:nvSpPr>
          <p:cNvPr id="13" name="Subtitle 2"/>
          <p:cNvSpPr>
            <a:spLocks noGrp="1"/>
          </p:cNvSpPr>
          <p:nvPr>
            <p:ph type="subTitle" idx="1"/>
          </p:nvPr>
        </p:nvSpPr>
        <p:spPr>
          <a:xfrm>
            <a:off x="398926" y="1294872"/>
            <a:ext cx="8347160" cy="728685"/>
          </a:xfrm>
        </p:spPr>
        <p:txBody>
          <a:bodyPr/>
          <a:lstStyle/>
          <a:p>
            <a:pPr marL="342900" indent="-342900">
              <a:buAutoNum type="alphaLcParenR"/>
            </a:pPr>
            <a:r>
              <a:rPr lang="en-US" smtClean="0"/>
              <a:t>Intro to Raspberry Pi and Java ME 8</a:t>
            </a:r>
          </a:p>
          <a:p>
            <a:pPr marL="342900" indent="-342900">
              <a:buAutoNum type="alphaLcParenR"/>
            </a:pPr>
            <a:r>
              <a:rPr lang="en-US" smtClean="0"/>
              <a:t>Raspberry Pi Tricks</a:t>
            </a:r>
          </a:p>
        </p:txBody>
      </p:sp>
      <p:sp>
        <p:nvSpPr>
          <p:cNvPr id="14" name="Text Placeholder 5"/>
          <p:cNvSpPr>
            <a:spLocks noGrp="1"/>
          </p:cNvSpPr>
          <p:nvPr>
            <p:ph type="body" sz="quarter" idx="13"/>
          </p:nvPr>
        </p:nvSpPr>
        <p:spPr>
          <a:xfrm>
            <a:off x="398966" y="3397971"/>
            <a:ext cx="3772957" cy="1011989"/>
          </a:xfrm>
        </p:spPr>
        <p:txBody>
          <a:bodyPr/>
          <a:lstStyle/>
          <a:p>
            <a:r>
              <a:rPr lang="en-US"/>
              <a:t>James Weaver @JavaFXpert</a:t>
            </a:r>
          </a:p>
          <a:p>
            <a:r>
              <a:rPr lang="en-US"/>
              <a:t>Stephen Chin @SteveOnJava</a:t>
            </a:r>
          </a:p>
          <a:p>
            <a:r>
              <a:rPr lang="en-US"/>
              <a:t>Java/IoT/Cloud Technology Ambassadors</a:t>
            </a:r>
          </a:p>
          <a:p>
            <a:r>
              <a:rPr lang="en-US"/>
              <a:t>Oracle Corporation</a:t>
            </a:r>
          </a:p>
          <a:p>
            <a:endParaRPr lang="en-US"/>
          </a:p>
        </p:txBody>
      </p:sp>
      <p:sp>
        <p:nvSpPr>
          <p:cNvPr id="11" name="Title 3"/>
          <p:cNvSpPr txBox="1">
            <a:spLocks/>
          </p:cNvSpPr>
          <p:nvPr/>
        </p:nvSpPr>
        <p:spPr>
          <a:xfrm>
            <a:off x="1391268" y="2639667"/>
            <a:ext cx="1940112" cy="333225"/>
          </a:xfrm>
          <a:prstGeom prst="rect">
            <a:avLst/>
          </a:prstGeom>
        </p:spPr>
        <p:txBody>
          <a:bodyPr vert="horz" lIns="0" tIns="0" rIns="0" bIns="0" rtlCol="0" anchor="b">
            <a:noAutofit/>
          </a:bodyPr>
          <a:lstStyle/>
          <a:p>
            <a:pPr defTabSz="685862">
              <a:lnSpc>
                <a:spcPct val="80000"/>
              </a:lnSpc>
              <a:spcBef>
                <a:spcPct val="0"/>
              </a:spcBef>
              <a:defRPr/>
            </a:pPr>
            <a:r>
              <a:rPr lang="en-US" sz="2700" smtClean="0">
                <a:solidFill>
                  <a:srgbClr val="5F5F5F"/>
                </a:solidFill>
              </a:rPr>
              <a:t>#DevNexus</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367760557"/>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1"/>
          <p:cNvSpPr>
            <a:spLocks noGrp="1"/>
          </p:cNvSpPr>
          <p:nvPr>
            <p:ph type="title"/>
          </p:nvPr>
        </p:nvSpPr>
        <p:spPr>
          <a:xfrm>
            <a:off x="804347" y="245539"/>
            <a:ext cx="8229589" cy="406395"/>
          </a:xfrm>
        </p:spPr>
        <p:txBody>
          <a:bodyPr/>
          <a:lstStyle/>
          <a:p>
            <a:r>
              <a:rPr lang="en-US" dirty="0" smtClean="0"/>
              <a:t>Java SE vs. Java ME</a:t>
            </a:r>
            <a:endParaRPr lang="en-US" dirty="0"/>
          </a:p>
        </p:txBody>
      </p:sp>
      <p:pic>
        <p:nvPicPr>
          <p:cNvPr id="6" name="Picture 5" descr="Screen Shot 2014-10-30 at 3.14.49 PM.png"/>
          <p:cNvPicPr>
            <a:picLocks noChangeAspect="1"/>
          </p:cNvPicPr>
          <p:nvPr/>
        </p:nvPicPr>
        <p:blipFill>
          <a:blip r:embed="rId4"/>
          <a:stretch>
            <a:fillRect/>
          </a:stretch>
        </p:blipFill>
        <p:spPr>
          <a:xfrm>
            <a:off x="1614146" y="863600"/>
            <a:ext cx="5277229" cy="3599543"/>
          </a:xfrm>
          <a:prstGeom prst="rect">
            <a:avLst/>
          </a:prstGeom>
        </p:spPr>
      </p:pic>
    </p:spTree>
    <p:custDataLst>
      <p:tags r:id="rId1"/>
    </p:custData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14089"/>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PROJECT_OPEN" val="0"/>
  <p:tag name="ARTICULATE_SLIDE_COUNT" val="12"/>
</p:tagLst>
</file>

<file path=ppt/tags/tag10.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11.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12.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13.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14.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15.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16.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17.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18.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19.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2.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20.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21.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22.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23.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24.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25.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26.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27.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28.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29.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3.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30.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31.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32.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33.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34.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35.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36.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37.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38.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39.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4.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40.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41.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42.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43.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44.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45.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46.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47.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48.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49.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5.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50.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51.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52.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53.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54.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55.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56.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57.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58.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59.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6.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60.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61.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62.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63.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64.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65.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66.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67.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68.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69.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7.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70.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71.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72.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73.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74.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75.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76.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77.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78.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79.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8.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80.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81.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ags/tag9.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SLIDE_THUMBNAIL_REFRESH" val="1"/>
</p:tagLst>
</file>

<file path=ppt/theme/theme1.xml><?xml version="1.0" encoding="utf-8"?>
<a:theme xmlns:a="http://schemas.openxmlformats.org/drawingml/2006/main" name="99044_Accelerate_PPT_Template_16x9_v1.2">
  <a:themeElements>
    <a:clrScheme name="Oracle Color Palette">
      <a:dk1>
        <a:srgbClr val="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dirty="0" err="1" smtClean="0">
            <a:solidFill>
              <a:schemeClr val="tx2"/>
            </a:solidFill>
          </a:defRPr>
        </a:defPPr>
      </a:lstStyle>
    </a:txDef>
  </a:objectDefaults>
  <a:extraClrSchemeLst/>
</a:theme>
</file>

<file path=ppt/theme/theme2.xml><?xml version="1.0" encoding="utf-8"?>
<a:theme xmlns:a="http://schemas.openxmlformats.org/drawingml/2006/main" name="Java_16x9_2014-v1">
  <a:themeElements>
    <a:clrScheme name="Java">
      <a:dk1>
        <a:srgbClr val="5F5F5F"/>
      </a:dk1>
      <a:lt1>
        <a:srgbClr val="FFFFFF"/>
      </a:lt1>
      <a:dk2>
        <a:srgbClr val="7F7F7F"/>
      </a:dk2>
      <a:lt2>
        <a:srgbClr val="DCE3E4"/>
      </a:lt2>
      <a:accent1>
        <a:srgbClr val="46575E"/>
      </a:accent1>
      <a:accent2>
        <a:srgbClr val="5382A1"/>
      </a:accent2>
      <a:accent3>
        <a:srgbClr val="8DA6B1"/>
      </a:accent3>
      <a:accent4>
        <a:srgbClr val="5D979A"/>
      </a:accent4>
      <a:accent5>
        <a:srgbClr val="FFA518"/>
      </a:accent5>
      <a:accent6>
        <a:srgbClr val="F05C25"/>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3"/>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 xmlns:thm15="http://schemas.microsoft.com/office/thememl/2012/main" xmlns:a="http://schemas.openxmlformats.org/drawingml/2006/main" name="Java_16x9_2014-0714" id="{B99EDEF2-DFB1-4D3C-8A0D-D03344A8CC6A}" vid="{B91F7714-C332-46B1-A675-377F1E7D7271}"/>
    </a:ext>
  </a:extLst>
</a:theme>
</file>

<file path=ppt/theme/theme3.xml><?xml version="1.0" encoding="utf-8"?>
<a:theme xmlns:a="http://schemas.openxmlformats.org/drawingml/2006/main" name="Office Theme">
  <a:themeElements>
    <a:clrScheme name="Oracle 2012">
      <a:dk1>
        <a:sysClr val="windowText" lastClr="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99044_Accelerate_PPT_Template_16x9_v1.2.potx</Template>
  <TotalTime>14947</TotalTime>
  <Words>5310</Words>
  <Application>Microsoft Macintosh PowerPoint</Application>
  <PresentationFormat>On-screen Show (16:9)</PresentationFormat>
  <Paragraphs>691</Paragraphs>
  <Slides>90</Slides>
  <Notes>58</Notes>
  <HiddenSlides>0</HiddenSlides>
  <MMClips>2</MMClips>
  <ScaleCrop>false</ScaleCrop>
  <HeadingPairs>
    <vt:vector size="4" baseType="variant">
      <vt:variant>
        <vt:lpstr>Design Template</vt:lpstr>
      </vt:variant>
      <vt:variant>
        <vt:i4>2</vt:i4>
      </vt:variant>
      <vt:variant>
        <vt:lpstr>Slide Titles</vt:lpstr>
      </vt:variant>
      <vt:variant>
        <vt:i4>90</vt:i4>
      </vt:variant>
    </vt:vector>
  </HeadingPairs>
  <TitlesOfParts>
    <vt:vector size="92" baseType="lpstr">
      <vt:lpstr>99044_Accelerate_PPT_Template_16x9_v1.2</vt:lpstr>
      <vt:lpstr>Java_16x9_2014-v1</vt:lpstr>
      <vt:lpstr>Raspberry Pi with Java</vt:lpstr>
      <vt:lpstr>Based loosely on upcoming “Raspberry Pi with Java” book by @SteveOnJava and @JavaFXpert</vt:lpstr>
      <vt:lpstr>About the first presenter</vt:lpstr>
      <vt:lpstr>Presentation based upon freely available MOOC</vt:lpstr>
      <vt:lpstr>MOOC has videos, code, and other resources</vt:lpstr>
      <vt:lpstr>Tweet contains Java Embedded Rasp Pi MOOC</vt:lpstr>
      <vt:lpstr>Raspberry Pi Hardware Components</vt:lpstr>
      <vt:lpstr>Raspberry Pi Hardware Setup</vt:lpstr>
      <vt:lpstr>Java SE vs. Java ME</vt:lpstr>
      <vt:lpstr>Java ME 8 Architecture</vt:lpstr>
      <vt:lpstr>Oracle MOOC: Software Installation Instructions On Your Windows PC</vt:lpstr>
      <vt:lpstr>Config the Raspberry Pi for Java Development</vt:lpstr>
      <vt:lpstr>Java ME Application Lifecycle Methods</vt:lpstr>
      <vt:lpstr>Our Project</vt:lpstr>
      <vt:lpstr>Lesson 2: Using the GPIO and I2C on the Raspberry Pi</vt:lpstr>
      <vt:lpstr>In This Lesson…</vt:lpstr>
      <vt:lpstr>Lesson 2 Agenda</vt:lpstr>
      <vt:lpstr>Lesson 2.1: Raspberry Pi Cooking Class: Lets see the Ingredients </vt:lpstr>
      <vt:lpstr>Hardware</vt:lpstr>
      <vt:lpstr>Hardware</vt:lpstr>
      <vt:lpstr>Hardware</vt:lpstr>
      <vt:lpstr>Hardware</vt:lpstr>
      <vt:lpstr>Hardware</vt:lpstr>
      <vt:lpstr>Some hardware connected to the Raspberry Pi</vt:lpstr>
      <vt:lpstr>Lesson 2.2: Getting Started with GPIO</vt:lpstr>
      <vt:lpstr>General Purpose Input/Output (GPIO)</vt:lpstr>
      <vt:lpstr>GPIOPin Interface</vt:lpstr>
      <vt:lpstr>GPIO Pins on the Raspberry Pi</vt:lpstr>
      <vt:lpstr>Turning a LED ON and OFF </vt:lpstr>
      <vt:lpstr>GPIO with Device Access API</vt:lpstr>
      <vt:lpstr>GPIO with Device Access API</vt:lpstr>
      <vt:lpstr>Lets run it…</vt:lpstr>
      <vt:lpstr>Homework: Create a Door Sensor </vt:lpstr>
      <vt:lpstr>Door open/close</vt:lpstr>
      <vt:lpstr>The Door Sensor</vt:lpstr>
      <vt:lpstr>The Wiring</vt:lpstr>
      <vt:lpstr>The Wiring</vt:lpstr>
      <vt:lpstr>Lesson 2.4: I2C Overview</vt:lpstr>
      <vt:lpstr>Pressure / Tempurature</vt:lpstr>
      <vt:lpstr>Hardware</vt:lpstr>
      <vt:lpstr>I²C Overview</vt:lpstr>
      <vt:lpstr>I2C In Few Words…</vt:lpstr>
      <vt:lpstr>I²C Design</vt:lpstr>
      <vt:lpstr>Lesson 2.6: Using I2C on the Raspberry Pi</vt:lpstr>
      <vt:lpstr>Wiring and operating the BMP180</vt:lpstr>
      <vt:lpstr>The Wiring</vt:lpstr>
      <vt:lpstr>Reading and writing to I2C devices</vt:lpstr>
      <vt:lpstr>Lesson 3: Using the UART, GPS, and Storing Data</vt:lpstr>
      <vt:lpstr>Slide 49</vt:lpstr>
      <vt:lpstr>Lesson Agenda</vt:lpstr>
      <vt:lpstr>Lesson 3-1: UART Serial Protocol Overview</vt:lpstr>
      <vt:lpstr>UART Serial Protocol</vt:lpstr>
      <vt:lpstr>UART Protocol</vt:lpstr>
      <vt:lpstr>Serial Data Transmission</vt:lpstr>
      <vt:lpstr>Lesson 3-2: GPS Overview</vt:lpstr>
      <vt:lpstr>Global Positioning System</vt:lpstr>
      <vt:lpstr>GPS </vt:lpstr>
      <vt:lpstr>GPS Receiver</vt:lpstr>
      <vt:lpstr>Lesson 3-3: Connecting the GPS Sensor To The Raspberry Pi</vt:lpstr>
      <vt:lpstr>Connection Methods</vt:lpstr>
      <vt:lpstr>Raspberry Pi USB Connectors</vt:lpstr>
      <vt:lpstr>USB UART Cable</vt:lpstr>
      <vt:lpstr>USB UART Adapter Connections</vt:lpstr>
      <vt:lpstr>USB UART Raspberry Pi Configuration</vt:lpstr>
      <vt:lpstr>Raspberry Pi Headers</vt:lpstr>
      <vt:lpstr>Header Pin Layout</vt:lpstr>
      <vt:lpstr>UART Connections</vt:lpstr>
      <vt:lpstr>Lesson 3-4: Reading GPS Data in a Java ME 8 Embedded Application </vt:lpstr>
      <vt:lpstr>Using The UART</vt:lpstr>
      <vt:lpstr>UART Device Security</vt:lpstr>
      <vt:lpstr>Reading GPS Data</vt:lpstr>
      <vt:lpstr>Lesson 3-5: Saving GPS Data in the Record Management System</vt:lpstr>
      <vt:lpstr>Slide 73</vt:lpstr>
      <vt:lpstr>Our Midlet suite</vt:lpstr>
      <vt:lpstr>Record Management System (RMS) Overview</vt:lpstr>
      <vt:lpstr>RecordStore</vt:lpstr>
      <vt:lpstr>RecordStore</vt:lpstr>
      <vt:lpstr>Record Store Persistence</vt:lpstr>
      <vt:lpstr>Lesson 3-6: Saving GPS Data in a File</vt:lpstr>
      <vt:lpstr>Java ME And Files Overview</vt:lpstr>
      <vt:lpstr>Java ME File IO</vt:lpstr>
      <vt:lpstr>Java ME File IO</vt:lpstr>
      <vt:lpstr>Lesson 4: Communicating the Data to the Outside World</vt:lpstr>
      <vt:lpstr>In the grand scheme of this course …</vt:lpstr>
      <vt:lpstr>Lesson 4-1: Demo a MIDlet that serves sensor data, and a client app that communicates with it</vt:lpstr>
      <vt:lpstr>Two more pieces of the prototype puzzle …</vt:lpstr>
      <vt:lpstr>Taking ServerMidlet and VisualClient for a spin</vt:lpstr>
      <vt:lpstr>VisualClient and ServerMidlet </vt:lpstr>
      <vt:lpstr>Raspberry Pi with Java</vt:lpstr>
      <vt:lpstr>Slide 90</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Duarte, Inc.</dc:creator>
  <cp:lastModifiedBy>Jim Weaver</cp:lastModifiedBy>
  <cp:revision>1113</cp:revision>
  <cp:lastPrinted>2012-09-12T20:24:23Z</cp:lastPrinted>
  <dcterms:created xsi:type="dcterms:W3CDTF">2015-02-26T22:14:23Z</dcterms:created>
  <dcterms:modified xsi:type="dcterms:W3CDTF">2015-02-26T23:34:32Z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ISdDocName">
    <vt:lpwstr>CNT1491110</vt:lpwstr>
  </property>
  <property fmtid="{D5CDD505-2E9C-101B-9397-08002B2CF9AE}" pid="3" name="DISProperties">
    <vt:lpwstr>DISdDocName,DIScgiUrl,DISdUser,DISdID,DISidcName,DISTaskPaneUrl</vt:lpwstr>
  </property>
  <property fmtid="{D5CDD505-2E9C-101B-9397-08002B2CF9AE}" pid="4" name="DIScgiUrl">
    <vt:lpwstr>http://content.oracle.com/content/idcplg</vt:lpwstr>
  </property>
  <property fmtid="{D5CDD505-2E9C-101B-9397-08002B2CF9AE}" pid="5" name="DISdUser">
    <vt:lpwstr>anonymous</vt:lpwstr>
  </property>
  <property fmtid="{D5CDD505-2E9C-101B-9397-08002B2CF9AE}" pid="6" name="DISdID">
    <vt:lpwstr>4525188</vt:lpwstr>
  </property>
  <property fmtid="{D5CDD505-2E9C-101B-9397-08002B2CF9AE}" pid="7" name="DISidcName">
    <vt:lpwstr>sites_contrib_prod</vt:lpwstr>
  </property>
  <property fmtid="{D5CDD505-2E9C-101B-9397-08002B2CF9AE}" pid="8" name="DISTaskPaneUrl">
    <vt:lpwstr>http://content.oracle.com/content/idcplg?IdcService=DESKTOP_DOC_INFO&amp;dDocName=CNT1491110&amp;dID=4525188&amp;ClientControlled=DocMan,taskpane&amp;coreContentOnly=1</vt:lpwstr>
  </property>
  <property fmtid="{D5CDD505-2E9C-101B-9397-08002B2CF9AE}" pid="9" name="ArticulateGUID">
    <vt:lpwstr>6F80FF9F-05C9-4582-B0A7-82214D8A3919</vt:lpwstr>
  </property>
  <property fmtid="{D5CDD505-2E9C-101B-9397-08002B2CF9AE}" pid="10" name="ArticulatePath">
    <vt:lpwstr>Lesson-2-1</vt:lpwstr>
  </property>
</Properties>
</file>